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82" r:id="rId5"/>
    <p:sldId id="407" r:id="rId6"/>
    <p:sldId id="421" r:id="rId7"/>
    <p:sldId id="416" r:id="rId8"/>
    <p:sldId id="398" r:id="rId9"/>
    <p:sldId id="397" r:id="rId10"/>
    <p:sldId id="377" r:id="rId11"/>
    <p:sldId id="417" r:id="rId12"/>
    <p:sldId id="403" r:id="rId13"/>
    <p:sldId id="404" r:id="rId14"/>
    <p:sldId id="390" r:id="rId15"/>
    <p:sldId id="415" r:id="rId16"/>
    <p:sldId id="378" r:id="rId17"/>
    <p:sldId id="391" r:id="rId18"/>
    <p:sldId id="389" r:id="rId19"/>
    <p:sldId id="379" r:id="rId20"/>
    <p:sldId id="419" r:id="rId21"/>
    <p:sldId id="402" r:id="rId22"/>
    <p:sldId id="399" r:id="rId23"/>
    <p:sldId id="400" r:id="rId24"/>
    <p:sldId id="408" r:id="rId25"/>
    <p:sldId id="401" r:id="rId26"/>
    <p:sldId id="422" r:id="rId27"/>
    <p:sldId id="420" r:id="rId28"/>
    <p:sldId id="395" r:id="rId29"/>
    <p:sldId id="418" r:id="rId30"/>
    <p:sldId id="411" r:id="rId31"/>
    <p:sldId id="424" r:id="rId32"/>
    <p:sldId id="423" r:id="rId33"/>
  </p:sldIdLst>
  <p:sldSz cx="12192000" cy="6858000"/>
  <p:notesSz cx="9866313" cy="6735763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FFC000"/>
    <a:srgbClr val="CECEEF"/>
    <a:srgbClr val="FFFF99"/>
    <a:srgbClr val="FF9900"/>
    <a:srgbClr val="CC0066"/>
    <a:srgbClr val="000000"/>
    <a:srgbClr val="EB2722"/>
    <a:srgbClr val="FFFF00"/>
    <a:srgbClr val="4B1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8289" autoAdjust="0"/>
  </p:normalViewPr>
  <p:slideViewPr>
    <p:cSldViewPr snapToGrid="0" snapToObjects="1">
      <p:cViewPr varScale="1">
        <p:scale>
          <a:sx n="75" d="100"/>
          <a:sy n="75" d="100"/>
        </p:scale>
        <p:origin x="540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762" y="96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FY195%20YPM\20190125%20RESULT%20WEEKLY%20SHIPPING%20FY195%20REV1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HGPSoeiKakugothicUB" panose="020B0900000000000000"/>
                <a:cs typeface="+mn-cs"/>
              </a:defRPr>
            </a:pPr>
            <a:r>
              <a:rPr lang="en-US" altLang="ja-JP" sz="2800" b="1" dirty="0" smtClean="0">
                <a:solidFill>
                  <a:schemeClr val="tx1"/>
                </a:solidFill>
                <a:ea typeface="HGPSoeiKakugothicUB" panose="020B0900000000000000"/>
              </a:rPr>
              <a:t>FY195 </a:t>
            </a:r>
            <a:r>
              <a:rPr lang="ja-JP" altLang="en-US" sz="2800" b="1" dirty="0" smtClean="0">
                <a:solidFill>
                  <a:schemeClr val="tx1"/>
                </a:solidFill>
                <a:ea typeface="HGPSoeiKakugothicUB" panose="020B0900000000000000"/>
              </a:rPr>
              <a:t>週次出荷</a:t>
            </a:r>
            <a:r>
              <a:rPr lang="ja-JP" altLang="en-US" sz="2800" b="1" dirty="0" smtClean="0">
                <a:solidFill>
                  <a:srgbClr val="FF0066"/>
                </a:solidFill>
                <a:ea typeface="HGPSoeiKakugothicUB" panose="020B0900000000000000"/>
              </a:rPr>
              <a:t>遵守率 </a:t>
            </a:r>
            <a:r>
              <a:rPr lang="en-US" altLang="ja-JP" sz="2800" b="1" dirty="0" smtClean="0">
                <a:solidFill>
                  <a:srgbClr val="FF0066"/>
                </a:solidFill>
                <a:ea typeface="HGPSoeiKakugothicUB" panose="020B0900000000000000"/>
              </a:rPr>
              <a:t>99.80%</a:t>
            </a:r>
            <a:r>
              <a:rPr lang="ja-JP" altLang="en-US" sz="1400" b="0" i="0" dirty="0" smtClean="0">
                <a:solidFill>
                  <a:schemeClr val="tx1"/>
                </a:solidFill>
                <a:ea typeface="HGPSoeiKakugothicUB" panose="020B0900000000000000"/>
              </a:rPr>
              <a:t>（外部要因除く）</a:t>
            </a:r>
            <a:endParaRPr lang="en-US" sz="1400" b="0" i="0" dirty="0">
              <a:solidFill>
                <a:schemeClr val="tx1"/>
              </a:solidFill>
              <a:ea typeface="HGPSoeiKakugothicUB" panose="020B090000000000000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HGPSoeiKakugothicUB" panose="020B0900000000000000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864995214948313E-2"/>
          <c:y val="0.13446227404083488"/>
          <c:w val="0.93688109383438989"/>
          <c:h val="0.80298901196425698"/>
        </c:manualLayout>
      </c:layout>
      <c:lineChart>
        <c:grouping val="stacked"/>
        <c:varyColors val="0"/>
        <c:ser>
          <c:idx val="0"/>
          <c:order val="0"/>
          <c:spPr>
            <a:ln w="38100" cap="rnd">
              <a:solidFill>
                <a:srgbClr val="00B0F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00B0F0"/>
                </a:solidFill>
              </a:ln>
              <a:effectLst/>
            </c:spPr>
          </c:marker>
          <c:cat>
            <c:strRef>
              <c:f>'[20190125 RESULT WEEKLY SHIPPING FY195 REV1.xlsx]Result(org)'!$D$23:$AU$23</c:f>
              <c:strCache>
                <c:ptCount val="44"/>
                <c:pt idx="0">
                  <c:v>W5</c:v>
                </c:pt>
                <c:pt idx="1">
                  <c:v>W9</c:v>
                </c:pt>
                <c:pt idx="2">
                  <c:v>W13</c:v>
                </c:pt>
                <c:pt idx="3">
                  <c:v>W14</c:v>
                </c:pt>
                <c:pt idx="4">
                  <c:v>W15</c:v>
                </c:pt>
                <c:pt idx="5">
                  <c:v>W16</c:v>
                </c:pt>
                <c:pt idx="6">
                  <c:v>W17</c:v>
                </c:pt>
                <c:pt idx="7">
                  <c:v>W18</c:v>
                </c:pt>
                <c:pt idx="8">
                  <c:v>W18</c:v>
                </c:pt>
                <c:pt idx="9">
                  <c:v>W19</c:v>
                </c:pt>
                <c:pt idx="10">
                  <c:v>W20</c:v>
                </c:pt>
                <c:pt idx="11">
                  <c:v>W21</c:v>
                </c:pt>
                <c:pt idx="12">
                  <c:v>W22</c:v>
                </c:pt>
                <c:pt idx="13">
                  <c:v>W23</c:v>
                </c:pt>
                <c:pt idx="14">
                  <c:v>W24</c:v>
                </c:pt>
                <c:pt idx="15">
                  <c:v>W26</c:v>
                </c:pt>
                <c:pt idx="16">
                  <c:v>W27</c:v>
                </c:pt>
                <c:pt idx="17">
                  <c:v>W28</c:v>
                </c:pt>
                <c:pt idx="18">
                  <c:v>W29</c:v>
                </c:pt>
                <c:pt idx="19">
                  <c:v>W30</c:v>
                </c:pt>
                <c:pt idx="20">
                  <c:v>W31</c:v>
                </c:pt>
                <c:pt idx="21">
                  <c:v>W31</c:v>
                </c:pt>
                <c:pt idx="22">
                  <c:v>W32</c:v>
                </c:pt>
                <c:pt idx="23">
                  <c:v>W33</c:v>
                </c:pt>
                <c:pt idx="24">
                  <c:v>W34</c:v>
                </c:pt>
                <c:pt idx="25">
                  <c:v>W35</c:v>
                </c:pt>
                <c:pt idx="26">
                  <c:v>W36</c:v>
                </c:pt>
                <c:pt idx="27">
                  <c:v>W37</c:v>
                </c:pt>
                <c:pt idx="28">
                  <c:v>W38</c:v>
                </c:pt>
                <c:pt idx="29">
                  <c:v>W39</c:v>
                </c:pt>
                <c:pt idx="30">
                  <c:v>W40</c:v>
                </c:pt>
                <c:pt idx="31">
                  <c:v>W41</c:v>
                </c:pt>
                <c:pt idx="32">
                  <c:v>W42</c:v>
                </c:pt>
                <c:pt idx="33">
                  <c:v>W43</c:v>
                </c:pt>
                <c:pt idx="34">
                  <c:v>W44</c:v>
                </c:pt>
                <c:pt idx="35">
                  <c:v>W44</c:v>
                </c:pt>
                <c:pt idx="36">
                  <c:v>W45</c:v>
                </c:pt>
                <c:pt idx="37">
                  <c:v>W46</c:v>
                </c:pt>
                <c:pt idx="38">
                  <c:v>W47</c:v>
                </c:pt>
                <c:pt idx="39">
                  <c:v>W48</c:v>
                </c:pt>
                <c:pt idx="40">
                  <c:v>W49</c:v>
                </c:pt>
                <c:pt idx="41">
                  <c:v>W50</c:v>
                </c:pt>
                <c:pt idx="42">
                  <c:v>W51</c:v>
                </c:pt>
                <c:pt idx="43">
                  <c:v>W52</c:v>
                </c:pt>
              </c:strCache>
            </c:strRef>
          </c:cat>
          <c:val>
            <c:numRef>
              <c:f>'[20190125 RESULT WEEKLY SHIPPING FY195 REV1.xlsx]Result(org)'!$D$24:$AU$24</c:f>
              <c:numCache>
                <c:formatCode>0%</c:formatCode>
                <c:ptCount val="44"/>
                <c:pt idx="0">
                  <c:v>0.99675438596491228</c:v>
                </c:pt>
                <c:pt idx="1">
                  <c:v>0.99052326174751049</c:v>
                </c:pt>
                <c:pt idx="2">
                  <c:v>0.99994621993358157</c:v>
                </c:pt>
                <c:pt idx="3">
                  <c:v>0.99928435114503822</c:v>
                </c:pt>
                <c:pt idx="4">
                  <c:v>1</c:v>
                </c:pt>
                <c:pt idx="5">
                  <c:v>1</c:v>
                </c:pt>
                <c:pt idx="6">
                  <c:v>0.99100584619997001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0.99653196071989192</c:v>
                </c:pt>
                <c:pt idx="15">
                  <c:v>0.99295229559620324</c:v>
                </c:pt>
                <c:pt idx="16">
                  <c:v>1</c:v>
                </c:pt>
                <c:pt idx="17">
                  <c:v>1</c:v>
                </c:pt>
                <c:pt idx="18">
                  <c:v>0.98993864221151939</c:v>
                </c:pt>
                <c:pt idx="19">
                  <c:v>0.99139293279090879</c:v>
                </c:pt>
                <c:pt idx="20">
                  <c:v>0.99978934063619129</c:v>
                </c:pt>
                <c:pt idx="21">
                  <c:v>0.99658379199089009</c:v>
                </c:pt>
                <c:pt idx="22">
                  <c:v>1</c:v>
                </c:pt>
                <c:pt idx="23">
                  <c:v>0.99972497249724968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0.99699506331830867</c:v>
                </c:pt>
                <c:pt idx="29">
                  <c:v>0.99959919839679356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0.9998903147965339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0.99563975342053823</c:v>
                </c:pt>
                <c:pt idx="39">
                  <c:v>0.99423647569048168</c:v>
                </c:pt>
                <c:pt idx="40">
                  <c:v>1</c:v>
                </c:pt>
                <c:pt idx="41">
                  <c:v>0.99950086214720024</c:v>
                </c:pt>
                <c:pt idx="42">
                  <c:v>1</c:v>
                </c:pt>
                <c:pt idx="43">
                  <c:v>0.98019675482304847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42-4C3A-AFEA-B8DD15D550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9871119"/>
        <c:axId val="429871951"/>
      </c:lineChart>
      <c:catAx>
        <c:axId val="429871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871951"/>
        <c:crosses val="autoZero"/>
        <c:auto val="1"/>
        <c:lblAlgn val="ctr"/>
        <c:lblOffset val="100"/>
        <c:noMultiLvlLbl val="0"/>
      </c:catAx>
      <c:valAx>
        <c:axId val="429871951"/>
        <c:scaling>
          <c:orientation val="minMax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HGPSoeiKakugothicUB" panose="020B0900000000000000"/>
                <a:cs typeface="+mn-cs"/>
              </a:defRPr>
            </a:pPr>
            <a:endParaRPr lang="en-US"/>
          </a:p>
        </c:txPr>
        <c:crossAx val="429871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0.13485</cdr:y>
    </cdr:from>
    <cdr:to>
      <cdr:x>0.14649</cdr:x>
      <cdr:y>0.20115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452472" y="666229"/>
          <a:ext cx="1443888" cy="3275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ja-JP" altLang="en-US" sz="1800" dirty="0">
              <a:ea typeface="HGPSoeiKakugothicUB" panose="020B0900000000000000"/>
            </a:rPr>
            <a:t>遵守率</a:t>
          </a:r>
          <a:endParaRPr lang="en-US" sz="1800" dirty="0">
            <a:ea typeface="HGPSoeiKakugothicUB" panose="020B0900000000000000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275095" cy="337810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588918" y="1"/>
            <a:ext cx="4275095" cy="337810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fld id="{F9153F79-9DF4-42D2-A93E-D440EEA07106}" type="datetimeFigureOut">
              <a:rPr kumimoji="1" lang="ja-JP" altLang="en-US" smtClean="0"/>
              <a:pPr/>
              <a:t>2019/2/15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2" y="6397953"/>
            <a:ext cx="4275095" cy="337810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588918" y="6397953"/>
            <a:ext cx="4275095" cy="337810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fld id="{68CE38CB-FA4D-4409-A341-DF82776B5369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40002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5403" cy="337958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5588628" y="0"/>
            <a:ext cx="4275403" cy="337958"/>
          </a:xfrm>
          <a:prstGeom prst="rect">
            <a:avLst/>
          </a:prstGeom>
        </p:spPr>
        <p:txBody>
          <a:bodyPr vert="horz" lIns="90644" tIns="45322" rIns="90644" bIns="45322" rtlCol="0"/>
          <a:lstStyle>
            <a:lvl1pPr algn="r">
              <a:defRPr sz="1200"/>
            </a:lvl1pPr>
          </a:lstStyle>
          <a:p>
            <a:fld id="{7AB379CA-B02F-4C27-A953-B8C70A92808A}" type="datetimeFigureOut">
              <a:rPr kumimoji="1" lang="ja-JP" altLang="en-US" smtClean="0"/>
              <a:pPr/>
              <a:t>2019/2/15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913063" y="841375"/>
            <a:ext cx="4040187" cy="2273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644" tIns="45322" rIns="90644" bIns="45322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86632" y="3241586"/>
            <a:ext cx="7893050" cy="2652207"/>
          </a:xfrm>
          <a:prstGeom prst="rect">
            <a:avLst/>
          </a:prstGeom>
        </p:spPr>
        <p:txBody>
          <a:bodyPr vert="horz" lIns="90644" tIns="45322" rIns="90644" bIns="45322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6397807"/>
            <a:ext cx="4275403" cy="337957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5588628" y="6397807"/>
            <a:ext cx="4275403" cy="337957"/>
          </a:xfrm>
          <a:prstGeom prst="rect">
            <a:avLst/>
          </a:prstGeom>
        </p:spPr>
        <p:txBody>
          <a:bodyPr vert="horz" lIns="90644" tIns="45322" rIns="90644" bIns="45322" rtlCol="0" anchor="b"/>
          <a:lstStyle>
            <a:lvl1pPr algn="r">
              <a:defRPr sz="1200"/>
            </a:lvl1pPr>
          </a:lstStyle>
          <a:p>
            <a:fld id="{2B2B398F-C594-4E7B-A964-D19A6BF8AB3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480053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870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0253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677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3951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465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8819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655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843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236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729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4331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/>
          <p:cNvSpPr>
            <a:spLocks noChangeArrowheads="1"/>
          </p:cNvSpPr>
          <p:nvPr userDrawn="1"/>
        </p:nvSpPr>
        <p:spPr bwMode="auto">
          <a:xfrm>
            <a:off x="666645" y="1660833"/>
            <a:ext cx="6959024" cy="2192044"/>
          </a:xfrm>
          <a:prstGeom prst="foldedCorner">
            <a:avLst>
              <a:gd name="adj" fmla="val 0"/>
            </a:avLst>
          </a:prstGeom>
          <a:solidFill>
            <a:srgbClr val="4B1E78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endParaRPr lang="ja-JP" altLang="en-US" sz="2000" b="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66645" y="1660834"/>
            <a:ext cx="6959024" cy="2192043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10" name="図 9" descr="概念図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04139" y="1660834"/>
            <a:ext cx="3924256" cy="3536335"/>
          </a:xfrm>
          <a:prstGeom prst="rect">
            <a:avLst/>
          </a:prstGeom>
        </p:spPr>
      </p:pic>
      <p:sp>
        <p:nvSpPr>
          <p:cNvPr id="14" name="テキスト プレースホルダー 13"/>
          <p:cNvSpPr>
            <a:spLocks noGrp="1"/>
          </p:cNvSpPr>
          <p:nvPr>
            <p:ph type="body" sz="quarter" idx="10" hasCustomPrompt="1"/>
          </p:nvPr>
        </p:nvSpPr>
        <p:spPr>
          <a:xfrm>
            <a:off x="2427153" y="3983286"/>
            <a:ext cx="3438008" cy="85541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日付を入力</a:t>
            </a:r>
            <a:endParaRPr kumimoji="1" lang="en-US" altLang="ja-JP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2427153" y="4993969"/>
            <a:ext cx="3438008" cy="85541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部門・報告者を入力</a:t>
            </a:r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7130474" y="5575300"/>
            <a:ext cx="4697921" cy="4191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会議名を入力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3" hasCustomPrompt="1"/>
          </p:nvPr>
        </p:nvSpPr>
        <p:spPr>
          <a:xfrm>
            <a:off x="7130474" y="6134100"/>
            <a:ext cx="4697921" cy="4191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文書番号、バージョンを入力</a:t>
            </a:r>
          </a:p>
        </p:txBody>
      </p:sp>
      <p:sp>
        <p:nvSpPr>
          <p:cNvPr id="13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8331200" y="304801"/>
            <a:ext cx="3497195" cy="4191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文書保管期限を入力</a:t>
            </a:r>
          </a:p>
        </p:txBody>
      </p:sp>
      <p:pic>
        <p:nvPicPr>
          <p:cNvPr id="17" name="図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3959" y="331114"/>
            <a:ext cx="2146281" cy="48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0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6"/>
          <p:cNvSpPr>
            <a:spLocks noChangeArrowheads="1"/>
          </p:cNvSpPr>
          <p:nvPr userDrawn="1"/>
        </p:nvSpPr>
        <p:spPr bwMode="auto">
          <a:xfrm>
            <a:off x="2616488" y="1660833"/>
            <a:ext cx="6959024" cy="2192044"/>
          </a:xfrm>
          <a:prstGeom prst="foldedCorner">
            <a:avLst>
              <a:gd name="adj" fmla="val 0"/>
            </a:avLst>
          </a:prstGeom>
          <a:solidFill>
            <a:srgbClr val="4B1E78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endParaRPr lang="ja-JP" altLang="en-US" sz="2000" b="0" dirty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616488" y="1660834"/>
            <a:ext cx="6959024" cy="2192043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0" hasCustomPrompt="1"/>
          </p:nvPr>
        </p:nvSpPr>
        <p:spPr>
          <a:xfrm>
            <a:off x="4376996" y="3983286"/>
            <a:ext cx="3438008" cy="85541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日付を入力</a:t>
            </a:r>
            <a:endParaRPr kumimoji="1" lang="en-US" altLang="ja-JP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11" hasCustomPrompt="1"/>
          </p:nvPr>
        </p:nvSpPr>
        <p:spPr>
          <a:xfrm>
            <a:off x="4376996" y="4993969"/>
            <a:ext cx="3438008" cy="85541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部門・報告者を入力</a:t>
            </a:r>
            <a:endParaRPr kumimoji="1" lang="en-US" altLang="ja-JP" dirty="0"/>
          </a:p>
          <a:p>
            <a:pPr lvl="0"/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2" hasCustomPrompt="1"/>
          </p:nvPr>
        </p:nvSpPr>
        <p:spPr>
          <a:xfrm>
            <a:off x="8094134" y="5575300"/>
            <a:ext cx="3734261" cy="4191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会議名を入力</a:t>
            </a:r>
          </a:p>
        </p:txBody>
      </p:sp>
      <p:sp>
        <p:nvSpPr>
          <p:cNvPr id="12" name="テキスト プレースホルダー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3527" y="6134100"/>
            <a:ext cx="4734868" cy="4191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文書番号、バージョンを入力</a:t>
            </a:r>
          </a:p>
        </p:txBody>
      </p:sp>
      <p:sp>
        <p:nvSpPr>
          <p:cNvPr id="13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8331200" y="304801"/>
            <a:ext cx="3497195" cy="419100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20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pPr lvl="0"/>
            <a:r>
              <a:rPr kumimoji="1" lang="ja-JP" altLang="en-US" dirty="0"/>
              <a:t>文書保管期限を入力</a:t>
            </a:r>
          </a:p>
        </p:txBody>
      </p:sp>
      <p:pic>
        <p:nvPicPr>
          <p:cNvPr id="16" name="図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0857" y="304801"/>
            <a:ext cx="2085631" cy="4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1"/>
            <a:ext cx="12192000" cy="536145"/>
          </a:xfrm>
          <a:prstGeom prst="rect">
            <a:avLst/>
          </a:prstGeom>
          <a:gradFill flip="none" rotWithShape="1">
            <a:gsLst>
              <a:gs pos="62000">
                <a:srgbClr val="4B1E78"/>
              </a:gs>
              <a:gs pos="83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ja-JP" altLang="en-US" sz="2800" dirty="0">
              <a:solidFill>
                <a:schemeClr val="bg1"/>
              </a:solidFill>
              <a:latin typeface="+mn-ea"/>
              <a:cs typeface="HGP創英角ｺﾞｼｯｸUB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baseline="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10911840" y="6356350"/>
            <a:ext cx="670560" cy="365125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defRPr>
            </a:lvl1pPr>
          </a:lstStyle>
          <a:p>
            <a:fld id="{629BC2D1-5531-664B-97F6-D4F6B472B19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/>
          </p:nvPr>
        </p:nvSpPr>
        <p:spPr>
          <a:xfrm>
            <a:off x="0" y="1"/>
            <a:ext cx="10181229" cy="536145"/>
          </a:xfrm>
          <a:prstGeom prst="rect">
            <a:avLst/>
          </a:prstGeom>
        </p:spPr>
        <p:txBody>
          <a:bodyPr anchor="ctr" anchorCtr="0"/>
          <a:lstStyle>
            <a:lvl1pPr algn="l">
              <a:defRPr sz="28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92752" y="83131"/>
            <a:ext cx="1620872" cy="36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4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0"/>
          </p:nvPr>
        </p:nvSpPr>
        <p:spPr>
          <a:xfrm>
            <a:off x="651934" y="787400"/>
            <a:ext cx="10888133" cy="5283200"/>
          </a:xfr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41764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692031"/>
            <a:ext cx="10972800" cy="5434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107370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www.google.co.jp/search?biw=1366&amp;bih=619&amp;tbm=isch&amp;sa=1&amp;ei=LjxFXI-oA4yi8AWEuITIBg&amp;q=barcode+scanner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9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6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6.png"/><Relationship Id="rId3" Type="http://schemas.openxmlformats.org/officeDocument/2006/relationships/image" Target="../media/image50.png"/><Relationship Id="rId7" Type="http://schemas.microsoft.com/office/2007/relationships/hdphoto" Target="../media/hdphoto3.wdp"/><Relationship Id="rId12" Type="http://schemas.openxmlformats.org/officeDocument/2006/relationships/image" Target="../media/image6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11" Type="http://schemas.openxmlformats.org/officeDocument/2006/relationships/image" Target="../media/image67.png"/><Relationship Id="rId5" Type="http://schemas.openxmlformats.org/officeDocument/2006/relationships/image" Target="../media/image31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0.jpeg"/><Relationship Id="rId7" Type="http://schemas.openxmlformats.org/officeDocument/2006/relationships/image" Target="../media/image66.png"/><Relationship Id="rId12" Type="http://schemas.openxmlformats.org/officeDocument/2006/relationships/image" Target="../media/image26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openxmlformats.org/officeDocument/2006/relationships/image" Target="../media/image74.png"/><Relationship Id="rId5" Type="http://schemas.openxmlformats.org/officeDocument/2006/relationships/image" Target="../media/image64.png"/><Relationship Id="rId10" Type="http://schemas.openxmlformats.org/officeDocument/2006/relationships/image" Target="../media/image73.png"/><Relationship Id="rId4" Type="http://schemas.openxmlformats.org/officeDocument/2006/relationships/image" Target="../media/image71.jpe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png"/><Relationship Id="rId3" Type="http://schemas.openxmlformats.org/officeDocument/2006/relationships/hyperlink" Target="https://www.google.co.jp/search?biw=1366&amp;bih=619&amp;tbm=isch&amp;sa=1&amp;ei=LjxFXI-oA4yi8AWEuITIBg&amp;q=barcode+scanner" TargetMode="External"/><Relationship Id="rId7" Type="http://schemas.openxmlformats.org/officeDocument/2006/relationships/image" Target="../media/image82.png"/><Relationship Id="rId12" Type="http://schemas.microsoft.com/office/2007/relationships/hdphoto" Target="../media/hdphoto6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microsoft.com/office/2007/relationships/hdphoto" Target="../media/hdphoto7.wdp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3" Type="http://schemas.openxmlformats.org/officeDocument/2006/relationships/hyperlink" Target="https://www.google.co.jp/search?biw=1366&amp;bih=619&amp;tbm=isch&amp;sa=1&amp;ei=LjxFXI-oA4yi8AWEuITIBg&amp;q=barcode+scanner" TargetMode="External"/><Relationship Id="rId7" Type="http://schemas.openxmlformats.org/officeDocument/2006/relationships/image" Target="../media/image91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15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https://www.google.co.jp/search?biw=1366&amp;bih=619&amp;tbm=isch&amp;sa=1&amp;ei=LjxFXI-oA4yi8AWEuITIBg&amp;q=barcode+scanner" TargetMode="External"/><Relationship Id="rId7" Type="http://schemas.openxmlformats.org/officeDocument/2006/relationships/image" Target="../media/image10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5" Type="http://schemas.openxmlformats.org/officeDocument/2006/relationships/image" Target="../media/image100.png"/><Relationship Id="rId10" Type="http://schemas.openxmlformats.org/officeDocument/2006/relationships/image" Target="../media/image104.png"/><Relationship Id="rId4" Type="http://schemas.openxmlformats.org/officeDocument/2006/relationships/image" Target="../media/image99.pn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hyperlink" Target="https://www.google.co.jp/search?biw=1366&amp;bih=619&amp;tbm=isch&amp;sa=1&amp;ei=LjxFXI-oA4yi8AWEuITIBg&amp;q=barcode+scanner" TargetMode="External"/><Relationship Id="rId4" Type="http://schemas.openxmlformats.org/officeDocument/2006/relationships/image" Target="../media/image107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microsoft.com/office/2007/relationships/hdphoto" Target="../media/hdphoto8.wdp"/><Relationship Id="rId3" Type="http://schemas.openxmlformats.org/officeDocument/2006/relationships/hyperlink" Target="https://www.google.co.jp/search?biw=1366&amp;bih=619&amp;tbm=isch&amp;sa=1&amp;ei=LjxFXI-oA4yi8AWEuITIBg&amp;q=barcode+scanner" TargetMode="External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10" Type="http://schemas.openxmlformats.org/officeDocument/2006/relationships/image" Target="../media/image125.png"/><Relationship Id="rId4" Type="http://schemas.openxmlformats.org/officeDocument/2006/relationships/image" Target="../media/image121.png"/><Relationship Id="rId9" Type="http://schemas.openxmlformats.org/officeDocument/2006/relationships/image" Target="../media/image1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jpeg"/><Relationship Id="rId5" Type="http://schemas.microsoft.com/office/2007/relationships/hdphoto" Target="../media/hdphoto9.wdp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.jp/search?biw=1366&amp;bih=619&amp;tbm=isch&amp;sa=1&amp;ei=LjxFXI-oA4yi8AWEuITIBg&amp;q=barcode+scanner" TargetMode="External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hyperlink" Target="https://www.google.co.jp/search?biw=1366&amp;bih=619&amp;tbm=isch&amp;sa=1&amp;ei=LjxFXI-oA4yi8AWEuITIBg&amp;q=barcode+scanner" TargetMode="External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6.png"/><Relationship Id="rId5" Type="http://schemas.openxmlformats.org/officeDocument/2006/relationships/image" Target="../media/image29.png"/><Relationship Id="rId10" Type="http://schemas.openxmlformats.org/officeDocument/2006/relationships/hyperlink" Target="https://www.google.co.jp/search?biw=1366&amp;bih=619&amp;tbm=isch&amp;sa=1&amp;ei=LjxFXI-oA4yi8AWEuITIBg&amp;q=barcode+scanner" TargetMode="External"/><Relationship Id="rId4" Type="http://schemas.openxmlformats.org/officeDocument/2006/relationships/image" Target="../media/image28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hyperlink" Target="https://www.google.co.jp/search?biw=1366&amp;bih=619&amp;tbm=isch&amp;sa=1&amp;ei=LjxFXI-oA4yi8AWEuITIBg&amp;q=barcode+scanner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3200" dirty="0" smtClean="0">
                <a:latin typeface="+mn-ea"/>
                <a:ea typeface="HGPSoeiKakugothicUB" panose="020B0900000000000000"/>
              </a:rPr>
              <a:t>PT.YMPI</a:t>
            </a:r>
            <a:r>
              <a:rPr lang="en-US" altLang="ja-JP" sz="3200" dirty="0">
                <a:latin typeface="+mn-ea"/>
                <a:ea typeface="HGPSoeiKakugothicUB" panose="020B0900000000000000"/>
              </a:rPr>
              <a:t/>
            </a:r>
            <a:br>
              <a:rPr lang="en-US" altLang="ja-JP" sz="3200" dirty="0">
                <a:latin typeface="+mn-ea"/>
                <a:ea typeface="HGPSoeiKakugothicUB" panose="020B0900000000000000"/>
              </a:rPr>
            </a:br>
            <a:r>
              <a:rPr lang="ja-JP" altLang="en-US" sz="3200" dirty="0">
                <a:latin typeface="+mn-ea"/>
                <a:ea typeface="HGPSoeiKakugothicUB" panose="020B0900000000000000"/>
              </a:rPr>
              <a:t>デ</a:t>
            </a:r>
            <a:r>
              <a:rPr lang="ja-JP" altLang="en-US" sz="3200" dirty="0" smtClean="0">
                <a:latin typeface="+mn-ea"/>
                <a:ea typeface="HGPSoeiKakugothicUB" panose="020B0900000000000000"/>
              </a:rPr>
              <a:t>ジタ</a:t>
            </a:r>
            <a:r>
              <a:rPr lang="ja-JP" altLang="en-US" sz="3200" dirty="0">
                <a:latin typeface="+mn-ea"/>
                <a:ea typeface="HGPSoeiKakugothicUB" panose="020B0900000000000000"/>
              </a:rPr>
              <a:t>ルトランスフォーメーション</a:t>
            </a:r>
            <a:r>
              <a:rPr lang="ja-JP" altLang="en-US" sz="3200" dirty="0" smtClean="0">
                <a:latin typeface="+mn-ea"/>
                <a:ea typeface="HGPSoeiKakugothicUB" panose="020B0900000000000000"/>
              </a:rPr>
              <a:t>による工場業務効率化</a:t>
            </a:r>
            <a:endParaRPr lang="ja-JP" altLang="en-US" sz="3200" b="1" dirty="0">
              <a:latin typeface="+mn-ea"/>
              <a:ea typeface="HGPSoeiKakugothicUB" panose="020B0900000000000000"/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ja-JP" b="1" dirty="0" smtClean="0"/>
              <a:t>2019</a:t>
            </a:r>
            <a:r>
              <a:rPr lang="ja-JP" altLang="en-US" b="1" dirty="0" smtClean="0"/>
              <a:t>年</a:t>
            </a:r>
            <a:r>
              <a:rPr lang="ja-JP" altLang="en-US" b="1" dirty="0"/>
              <a:t>２月</a:t>
            </a:r>
            <a:r>
              <a:rPr lang="en-US" altLang="ja-JP" b="1" dirty="0"/>
              <a:t>1</a:t>
            </a:r>
            <a:r>
              <a:rPr lang="ja-JP" altLang="en-US" b="1" dirty="0"/>
              <a:t>日</a:t>
            </a:r>
            <a:endParaRPr lang="en-US" altLang="ja-JP" b="1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1"/>
          </p:nvPr>
        </p:nvSpPr>
        <p:spPr>
          <a:xfrm>
            <a:off x="2558143" y="4566260"/>
            <a:ext cx="7402286" cy="1428140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en-US" altLang="ja-JP" dirty="0" smtClean="0">
                <a:solidFill>
                  <a:sysClr val="windowText" lastClr="000000"/>
                </a:solidFill>
                <a:latin typeface="HGPSoeiKakugothicUB"/>
                <a:ea typeface="ＭＳ Ｐゴシック" pitchFamily="50" charset="-128"/>
              </a:rPr>
              <a:t>Digital Transformation Team</a:t>
            </a:r>
          </a:p>
          <a:p>
            <a:pPr>
              <a:lnSpc>
                <a:spcPts val="2400"/>
              </a:lnSpc>
            </a:pPr>
            <a:r>
              <a:rPr lang="ja-JP" altLang="en-US" dirty="0" smtClean="0">
                <a:solidFill>
                  <a:sysClr val="windowText" lastClr="000000"/>
                </a:solidFill>
                <a:latin typeface="HGPSoeiKakugothicUB"/>
                <a:ea typeface="HGPSoeiKakugothicUB" panose="020B0900000000000000"/>
              </a:rPr>
              <a:t>活</a:t>
            </a:r>
            <a:r>
              <a:rPr lang="ja-JP" altLang="en-US" dirty="0">
                <a:solidFill>
                  <a:sysClr val="windowText" lastClr="000000"/>
                </a:solidFill>
                <a:latin typeface="HGPSoeiKakugothicUB"/>
                <a:ea typeface="HGPSoeiKakugothicUB" panose="020B0900000000000000"/>
              </a:rPr>
              <a:t>動人員　</a:t>
            </a:r>
            <a:r>
              <a:rPr lang="en-US" altLang="ja-JP" dirty="0" smtClean="0">
                <a:solidFill>
                  <a:sysClr val="windowText" lastClr="000000"/>
                </a:solidFill>
                <a:latin typeface="HGPSoeiKakugothicUB"/>
                <a:ea typeface="HGPSoeiKakugothicUB" panose="020B0900000000000000"/>
              </a:rPr>
              <a:t>25</a:t>
            </a:r>
            <a:r>
              <a:rPr lang="ja-JP" altLang="en-US" dirty="0" smtClean="0">
                <a:solidFill>
                  <a:sysClr val="windowText" lastClr="000000"/>
                </a:solidFill>
                <a:latin typeface="HGPSoeiKakugothicUB"/>
                <a:ea typeface="HGPSoeiKakugothicUB" panose="020B0900000000000000"/>
              </a:rPr>
              <a:t>名</a:t>
            </a:r>
            <a:endParaRPr lang="ja-JP" altLang="en-US" dirty="0">
              <a:solidFill>
                <a:sysClr val="windowText" lastClr="000000"/>
              </a:solidFill>
              <a:latin typeface="HGPSoeiKakugothicUB"/>
              <a:ea typeface="HGPSoeiKakugothicUB" panose="020B0900000000000000"/>
            </a:endParaRPr>
          </a:p>
        </p:txBody>
      </p:sp>
      <p:sp>
        <p:nvSpPr>
          <p:cNvPr id="6" name="テキスト プレースホルダ 14"/>
          <p:cNvSpPr>
            <a:spLocks noGrp="1"/>
          </p:cNvSpPr>
          <p:nvPr>
            <p:ph type="body" sz="quarter" idx="13"/>
          </p:nvPr>
        </p:nvSpPr>
        <p:spPr>
          <a:xfrm>
            <a:off x="10097729" y="260187"/>
            <a:ext cx="1580706" cy="333067"/>
          </a:xfrm>
        </p:spPr>
        <p:txBody>
          <a:bodyPr/>
          <a:lstStyle/>
          <a:p>
            <a:r>
              <a:rPr lang="en-US" altLang="ja-JP" sz="1200" dirty="0"/>
              <a:t>2018</a:t>
            </a:r>
            <a:r>
              <a:rPr lang="ja-JP" altLang="en-US" sz="1200" dirty="0"/>
              <a:t>年度版</a:t>
            </a:r>
            <a:r>
              <a:rPr lang="en-US" altLang="ja-JP" sz="1200" dirty="0"/>
              <a:t>_</a:t>
            </a:r>
            <a:r>
              <a:rPr lang="ja-JP" altLang="en-US" sz="1200" dirty="0"/>
              <a:t>中間</a:t>
            </a:r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2"/>
          </p:nvPr>
        </p:nvSpPr>
        <p:spPr>
          <a:xfrm>
            <a:off x="8094134" y="6067885"/>
            <a:ext cx="3734261" cy="419100"/>
          </a:xfrm>
        </p:spPr>
        <p:txBody>
          <a:bodyPr/>
          <a:lstStyle/>
          <a:p>
            <a:r>
              <a:rPr kumimoji="1" lang="en-US" altLang="ja-JP" dirty="0"/>
              <a:t>YPM</a:t>
            </a:r>
            <a:r>
              <a:rPr kumimoji="1" lang="ja-JP" altLang="en-US" dirty="0"/>
              <a:t>中間報告会</a:t>
            </a:r>
          </a:p>
        </p:txBody>
      </p:sp>
    </p:spTree>
    <p:extLst>
      <p:ext uri="{BB962C8B-B14F-4D97-AF65-F5344CB8AC3E}">
        <p14:creationId xmlns:p14="http://schemas.microsoft.com/office/powerpoint/2010/main" val="34103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２．生産課の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化（機械工程をリアルタイムに可視化）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219075" y="-144464"/>
            <a:ext cx="445752" cy="445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" descr="Hasil gambar untuk barcode scanner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55575" y="-1"/>
            <a:ext cx="445752" cy="44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219075" y="680609"/>
            <a:ext cx="4253223" cy="1858793"/>
            <a:chOff x="219075" y="680609"/>
            <a:chExt cx="4253223" cy="185879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075" y="680609"/>
              <a:ext cx="1684038" cy="185879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3908" y="680609"/>
              <a:ext cx="2478390" cy="185879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4095222" y="1151234"/>
            <a:ext cx="2366896" cy="1104217"/>
            <a:chOff x="4095222" y="1151234"/>
            <a:chExt cx="2366896" cy="1104217"/>
          </a:xfrm>
        </p:grpSpPr>
        <p:pic>
          <p:nvPicPr>
            <p:cNvPr id="19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862" y="1151234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4095222" y="1562442"/>
              <a:ext cx="1327966" cy="422702"/>
              <a:chOff x="4095222" y="1562442"/>
              <a:chExt cx="1327966" cy="422702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4095222" y="1703343"/>
                <a:ext cx="13279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4095222" y="1844244"/>
                <a:ext cx="1327966" cy="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4095222" y="1985144"/>
                <a:ext cx="132796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4095222" y="1562442"/>
                <a:ext cx="1327966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103" y="750463"/>
            <a:ext cx="3043450" cy="162395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9103" y="2598423"/>
            <a:ext cx="3237273" cy="160827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4342" y="1531866"/>
            <a:ext cx="2988860" cy="148486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67807" y="3941675"/>
            <a:ext cx="3623772" cy="181466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7252986" y="802611"/>
            <a:ext cx="182964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設備稼働率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814342" y="1608846"/>
            <a:ext cx="182964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設備チョコ停情報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465634" y="5160974"/>
            <a:ext cx="2398355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段取り実績・比率情報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113542" y="3191913"/>
            <a:ext cx="182964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ロスタイム情報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実績・状況フィードバックの迅速化とデータ収集の効率化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9357" y="2255451"/>
            <a:ext cx="5246505" cy="3326969"/>
            <a:chOff x="319357" y="2255451"/>
            <a:chExt cx="5246505" cy="3326969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357" y="2800694"/>
              <a:ext cx="4880439" cy="2781726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3233103" y="3488921"/>
              <a:ext cx="1829641" cy="33855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生産進度情報</a:t>
              </a:r>
              <a:endParaRPr lang="en-US" altLang="ja-JP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4312693" y="2255451"/>
              <a:ext cx="1253169" cy="1183785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 flipV="1">
            <a:off x="6615986" y="1020174"/>
            <a:ext cx="685124" cy="824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6615986" y="1792188"/>
            <a:ext cx="2121753" cy="818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637673" y="1871085"/>
            <a:ext cx="1530134" cy="132082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637673" y="1864685"/>
            <a:ext cx="1827961" cy="3452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145" y="871319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4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３．生産管理の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化（生産進捗をリアルタイムに可視化）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3840" y="632407"/>
            <a:ext cx="11730445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■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化で各工程の生産進捗を５段階で可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視化</a:t>
            </a:r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11201949" y="6492875"/>
            <a:ext cx="670560" cy="365125"/>
          </a:xfrm>
        </p:spPr>
        <p:txBody>
          <a:bodyPr/>
          <a:lstStyle/>
          <a:p>
            <a:fld id="{629BC2D1-5531-664B-97F6-D4F6B472B198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892858" y="1692550"/>
            <a:ext cx="6167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SAP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の指図データを用いて、</a:t>
            </a:r>
            <a:r>
              <a:rPr lang="en-US" altLang="ja-JP" sz="2000" dirty="0" smtClean="0"/>
              <a:t> </a:t>
            </a:r>
            <a:r>
              <a:rPr lang="ja-JP" altLang="en-US" sz="2000" dirty="0" smtClean="0"/>
              <a:t>ＩＴ化で各工程での</a:t>
            </a:r>
            <a:endParaRPr lang="en-US" altLang="ja-JP" sz="2000" dirty="0" smtClean="0"/>
          </a:p>
          <a:p>
            <a:r>
              <a:rPr lang="ja-JP" altLang="en-US" sz="2000" dirty="0" smtClean="0"/>
              <a:t>生産の進捗を</a:t>
            </a:r>
            <a:r>
              <a:rPr lang="ja-JP" altLang="en-US" sz="2000" dirty="0" smtClean="0">
                <a:solidFill>
                  <a:srgbClr val="0070C0"/>
                </a:solidFill>
              </a:rPr>
              <a:t>リヤールタイムでモニターし、可視化する</a:t>
            </a:r>
            <a:r>
              <a:rPr lang="ja-JP" altLang="en-US" sz="2000" dirty="0" smtClean="0"/>
              <a:t>。</a:t>
            </a:r>
            <a:endParaRPr lang="en-US" altLang="ja-JP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780419" y="3428354"/>
            <a:ext cx="5955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4605083" y="1083334"/>
            <a:ext cx="1788695" cy="3421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生産</a:t>
            </a:r>
            <a:r>
              <a:rPr lang="ja-JP" altLang="en-US" b="1" dirty="0" smtClean="0">
                <a:solidFill>
                  <a:schemeClr val="tx1"/>
                </a:solidFill>
              </a:rPr>
              <a:t>完了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698137" y="1083687"/>
            <a:ext cx="1788695" cy="342169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生産中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458181" y="1052862"/>
            <a:ext cx="1788695" cy="342169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引取り完了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99195" y="1076506"/>
            <a:ext cx="1788695" cy="34216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生産</a:t>
            </a:r>
            <a:r>
              <a:rPr lang="ja-JP" altLang="en-US" b="1" dirty="0" smtClean="0">
                <a:solidFill>
                  <a:schemeClr val="tx1"/>
                </a:solidFill>
              </a:rPr>
              <a:t>予定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531632" y="1066683"/>
            <a:ext cx="1788695" cy="342169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生産不良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16877" y="2872783"/>
            <a:ext cx="59556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工程間</a:t>
            </a:r>
            <a:r>
              <a:rPr lang="ja-JP" altLang="en-US" sz="2000" dirty="0"/>
              <a:t>生産計画の</a:t>
            </a:r>
            <a:r>
              <a:rPr lang="ja-JP" altLang="en-US" sz="2000" dirty="0">
                <a:solidFill>
                  <a:srgbClr val="0070C0"/>
                </a:solidFill>
              </a:rPr>
              <a:t>同期・連動が可</a:t>
            </a:r>
            <a:r>
              <a:rPr lang="ja-JP" altLang="en-US" sz="2000" dirty="0" smtClean="0">
                <a:solidFill>
                  <a:srgbClr val="0070C0"/>
                </a:solidFill>
              </a:rPr>
              <a:t>能</a:t>
            </a:r>
            <a:r>
              <a:rPr lang="ja-JP" altLang="en-US" sz="2000" dirty="0" smtClean="0"/>
              <a:t>となり、</a:t>
            </a:r>
            <a:endParaRPr lang="en-US" altLang="ja-JP" sz="2000" dirty="0" smtClean="0"/>
          </a:p>
          <a:p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互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いの 工程作業を同期化し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、</a:t>
            </a:r>
            <a:r>
              <a:rPr lang="ja-JP" altLang="en-US" sz="2000" dirty="0" smtClean="0">
                <a:solidFill>
                  <a:srgbClr val="0070C0"/>
                </a:solidFill>
                <a:latin typeface="HGP創英角ｺﾞｼｯｸUB" pitchFamily="50" charset="-128"/>
                <a:ea typeface="HGP創英角ｺﾞｼｯｸUB" pitchFamily="50" charset="-128"/>
              </a:rPr>
              <a:t>生産効</a:t>
            </a:r>
            <a:r>
              <a:rPr lang="ja-JP" altLang="en-US" sz="2000" dirty="0">
                <a:solidFill>
                  <a:srgbClr val="0070C0"/>
                </a:solidFill>
                <a:latin typeface="HGP創英角ｺﾞｼｯｸUB" pitchFamily="50" charset="-128"/>
                <a:ea typeface="HGP創英角ｺﾞｼｯｸUB" pitchFamily="50" charset="-128"/>
              </a:rPr>
              <a:t>率化することが出来た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。</a:t>
            </a:r>
            <a:endParaRPr lang="en-US" sz="2000" dirty="0"/>
          </a:p>
          <a:p>
            <a:endParaRPr lang="en-US" altLang="ja-JP" sz="2000" dirty="0" smtClean="0"/>
          </a:p>
        </p:txBody>
      </p:sp>
      <p:sp>
        <p:nvSpPr>
          <p:cNvPr id="17" name="Down Arrow 16"/>
          <p:cNvSpPr/>
          <p:nvPr/>
        </p:nvSpPr>
        <p:spPr>
          <a:xfrm>
            <a:off x="8268676" y="2426790"/>
            <a:ext cx="565484" cy="4283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3776441"/>
            <a:ext cx="3846249" cy="2893593"/>
            <a:chOff x="-720695" y="1989221"/>
            <a:chExt cx="6152999" cy="484814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8328" y="2406968"/>
              <a:ext cx="4378072" cy="28109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43" t="170" r="-1043" b="14033"/>
            <a:stretch/>
          </p:blipFill>
          <p:spPr>
            <a:xfrm>
              <a:off x="-720695" y="1989221"/>
              <a:ext cx="6152999" cy="4848146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75" y="1709102"/>
            <a:ext cx="3027042" cy="1784921"/>
          </a:xfrm>
          <a:prstGeom prst="rect">
            <a:avLst/>
          </a:prstGeom>
          <a:ln>
            <a:solidFill>
              <a:srgbClr val="7030A0"/>
            </a:solidFill>
          </a:ln>
        </p:spPr>
      </p:pic>
      <p:grpSp>
        <p:nvGrpSpPr>
          <p:cNvPr id="4" name="Group 3"/>
          <p:cNvGrpSpPr/>
          <p:nvPr/>
        </p:nvGrpSpPr>
        <p:grpSpPr>
          <a:xfrm>
            <a:off x="2743637" y="2015692"/>
            <a:ext cx="2407839" cy="1104217"/>
            <a:chOff x="2839984" y="2255575"/>
            <a:chExt cx="2407839" cy="1104217"/>
          </a:xfrm>
        </p:grpSpPr>
        <p:pic>
          <p:nvPicPr>
            <p:cNvPr id="24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1567" y="2255575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2839984" y="2942232"/>
              <a:ext cx="132796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839984" y="3083133"/>
              <a:ext cx="1327966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2839984" y="3224033"/>
              <a:ext cx="1327966" cy="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839984" y="2801331"/>
              <a:ext cx="1327966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7620" y="4364611"/>
            <a:ext cx="2230245" cy="12378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9" name="Straight Arrow Connector 28"/>
          <p:cNvCxnSpPr/>
          <p:nvPr/>
        </p:nvCxnSpPr>
        <p:spPr>
          <a:xfrm flipH="1">
            <a:off x="3592485" y="3257020"/>
            <a:ext cx="995655" cy="856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320430" y="3268785"/>
            <a:ext cx="267710" cy="15207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588140" y="3295761"/>
            <a:ext cx="956950" cy="1151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5189" y="4471911"/>
            <a:ext cx="2313189" cy="12742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185" y="3993325"/>
            <a:ext cx="2437226" cy="1393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9906" y="4035877"/>
            <a:ext cx="2250816" cy="1255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Rectangle 37"/>
          <p:cNvSpPr/>
          <p:nvPr/>
        </p:nvSpPr>
        <p:spPr>
          <a:xfrm>
            <a:off x="8233860" y="4942620"/>
            <a:ext cx="2993088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仕掛り在庫データ・正常性確認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16760" y="5000786"/>
            <a:ext cx="2203073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体指図の達成状況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909062" y="4364611"/>
            <a:ext cx="1891133" cy="3871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25828" flipH="1">
            <a:off x="3295869" y="2838389"/>
            <a:ext cx="937118" cy="84190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0670" y="3086491"/>
            <a:ext cx="4000933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現場</a:t>
            </a:r>
            <a:r>
              <a:rPr lang="ja-JP" altLang="en-US" sz="1600" b="0" cap="none" spc="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はバーコードにて各生産指図の進捗を</a:t>
            </a:r>
            <a:endParaRPr lang="en-US" altLang="ja-JP" sz="1600" b="0" cap="none" spc="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更新し、サーバーに情報を提供する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実績・状況フィードバックの迅速化と間接業務の効率化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8208" y="1728388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0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構内物</a:t>
            </a:r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流のＩＴ化</a:t>
            </a:r>
            <a:endParaRPr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SoeiKakugothicUB" panose="020B0900000000000000"/>
              <a:ea typeface="+mn-ea"/>
            </a:endParaRPr>
          </a:p>
        </p:txBody>
      </p:sp>
      <p:sp>
        <p:nvSpPr>
          <p:cNvPr id="6" name="テキスト プレースホルダ 14"/>
          <p:cNvSpPr>
            <a:spLocks noGrp="1"/>
          </p:cNvSpPr>
          <p:nvPr>
            <p:ph type="body" sz="quarter" idx="13"/>
          </p:nvPr>
        </p:nvSpPr>
        <p:spPr>
          <a:xfrm>
            <a:off x="10097729" y="260187"/>
            <a:ext cx="1580706" cy="333067"/>
          </a:xfrm>
        </p:spPr>
        <p:txBody>
          <a:bodyPr/>
          <a:lstStyle/>
          <a:p>
            <a:r>
              <a:rPr lang="en-US" altLang="ja-JP" sz="1200" dirty="0"/>
              <a:t>2018</a:t>
            </a:r>
            <a:r>
              <a:rPr lang="ja-JP" altLang="en-US" sz="1200" dirty="0"/>
              <a:t>年度版</a:t>
            </a:r>
            <a:r>
              <a:rPr lang="en-US" altLang="ja-JP" sz="1200" dirty="0"/>
              <a:t>_</a:t>
            </a:r>
            <a:r>
              <a:rPr lang="ja-JP" altLang="en-US" sz="1200" dirty="0"/>
              <a:t>中間</a:t>
            </a:r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2"/>
          </p:nvPr>
        </p:nvSpPr>
        <p:spPr>
          <a:xfrm>
            <a:off x="8094134" y="6067885"/>
            <a:ext cx="3734261" cy="419100"/>
          </a:xfrm>
        </p:spPr>
        <p:txBody>
          <a:bodyPr/>
          <a:lstStyle/>
          <a:p>
            <a:r>
              <a:rPr kumimoji="1" lang="en-US" altLang="ja-JP" dirty="0"/>
              <a:t>YPM</a:t>
            </a:r>
            <a:r>
              <a:rPr kumimoji="1" lang="ja-JP" altLang="en-US" dirty="0"/>
              <a:t>中間報告会</a:t>
            </a:r>
          </a:p>
        </p:txBody>
      </p:sp>
    </p:spTree>
    <p:extLst>
      <p:ext uri="{BB962C8B-B14F-4D97-AF65-F5344CB8AC3E}">
        <p14:creationId xmlns:p14="http://schemas.microsoft.com/office/powerpoint/2010/main" val="218754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１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</a:t>
            </a:r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生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産課・購買課の合同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 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（</a:t>
            </a:r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搬送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チームの統括）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11177168" y="6291014"/>
            <a:ext cx="670560" cy="365125"/>
          </a:xfrm>
        </p:spPr>
        <p:txBody>
          <a:bodyPr/>
          <a:lstStyle/>
          <a:p>
            <a:fld id="{629BC2D1-5531-664B-97F6-D4F6B472B198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3134" y="1606219"/>
            <a:ext cx="4709181" cy="2727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Group 8"/>
          <p:cNvGrpSpPr/>
          <p:nvPr/>
        </p:nvGrpSpPr>
        <p:grpSpPr>
          <a:xfrm>
            <a:off x="311490" y="862330"/>
            <a:ext cx="5041032" cy="1926766"/>
            <a:chOff x="243840" y="2466060"/>
            <a:chExt cx="5041032" cy="181455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" y="2491924"/>
              <a:ext cx="2146119" cy="17806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15894" y="2466060"/>
              <a:ext cx="1991712" cy="18145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18633" y="2466060"/>
              <a:ext cx="1266239" cy="181455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0" name="Down Arrow 9"/>
          <p:cNvSpPr/>
          <p:nvPr/>
        </p:nvSpPr>
        <p:spPr>
          <a:xfrm rot="16200000">
            <a:off x="5883045" y="2641004"/>
            <a:ext cx="841593" cy="1606000"/>
          </a:xfrm>
          <a:prstGeom prst="downArrow">
            <a:avLst/>
          </a:prstGeom>
          <a:solidFill>
            <a:srgbClr val="FF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1490" y="2959304"/>
            <a:ext cx="5041032" cy="40011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atin typeface="HGP創英角ｺﾞｼｯｸUB" pitchFamily="50" charset="-128"/>
                <a:ea typeface="HGPSoeiKakugothicUB" panose="020B0900000000000000"/>
              </a:rPr>
              <a:t>ピッキング搬送</a:t>
            </a:r>
            <a:r>
              <a:rPr lang="en-US" altLang="ja-JP" sz="2000" b="1" dirty="0" smtClean="0">
                <a:latin typeface="HGP創英角ｺﾞｼｯｸUB" pitchFamily="50" charset="-128"/>
                <a:ea typeface="HGPSoeiKakugothicUB" panose="020B0900000000000000"/>
              </a:rPr>
              <a:t>		</a:t>
            </a:r>
            <a:r>
              <a:rPr lang="ja-JP" altLang="en-US" sz="2000" b="1" dirty="0" smtClean="0">
                <a:latin typeface="HGP創英角ｺﾞｼｯｸUB" pitchFamily="50" charset="-128"/>
                <a:ea typeface="HGPSoeiKakugothicUB" panose="020B0900000000000000"/>
              </a:rPr>
              <a:t>：購買課</a:t>
            </a:r>
            <a:endParaRPr lang="en-US" altLang="ja-JP" sz="2000" b="1" dirty="0" smtClean="0">
              <a:latin typeface="HGP創英角ｺﾞｼｯｸUB" pitchFamily="50" charset="-128"/>
              <a:ea typeface="HGPSoeiKakugothicUB" panose="020B090000000000000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33887" y="4475650"/>
            <a:ext cx="4847673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ysClr val="windowText" lastClr="000000"/>
                </a:solidFill>
                <a:ea typeface="HGPSoeiKakugothicUB" panose="020B0900000000000000"/>
              </a:rPr>
              <a:t>構</a:t>
            </a:r>
            <a:r>
              <a:rPr lang="ja-JP" altLang="en-US" sz="2000" b="1" dirty="0" smtClean="0">
                <a:solidFill>
                  <a:sysClr val="windowText" lastClr="000000"/>
                </a:solidFill>
                <a:ea typeface="HGPSoeiKakugothicUB" panose="020B0900000000000000"/>
              </a:rPr>
              <a:t>内物流搬送チーム</a:t>
            </a:r>
            <a:r>
              <a:rPr lang="en-US" altLang="ja-JP" sz="2000" b="1" dirty="0" smtClean="0">
                <a:solidFill>
                  <a:sysClr val="windowText" lastClr="000000"/>
                </a:solidFill>
                <a:ea typeface="HGPSoeiKakugothicUB" panose="020B0900000000000000"/>
              </a:rPr>
              <a:t>		</a:t>
            </a:r>
            <a:r>
              <a:rPr lang="ja-JP" altLang="en-US" sz="2000" b="1" dirty="0" smtClean="0">
                <a:solidFill>
                  <a:sysClr val="windowText" lastClr="000000"/>
                </a:solidFill>
                <a:ea typeface="HGPSoeiKakugothicUB" panose="020B0900000000000000"/>
              </a:rPr>
              <a:t>：　生産課</a:t>
            </a:r>
            <a:endParaRPr lang="en-US" altLang="ja-JP" sz="2000" b="1" dirty="0">
              <a:ea typeface="HGPSoeiKakugothicUB" panose="020B090000000000000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490" y="3949387"/>
            <a:ext cx="5041032" cy="40011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ea typeface="HGPSoeiKakugothicUB" panose="020B0900000000000000"/>
              </a:rPr>
              <a:t>完</a:t>
            </a:r>
            <a:r>
              <a:rPr lang="ja-JP" altLang="en-US" sz="2000" b="1" dirty="0">
                <a:ea typeface="HGPSoeiKakugothicUB" panose="020B0900000000000000"/>
              </a:rPr>
              <a:t>成</a:t>
            </a:r>
            <a:r>
              <a:rPr lang="ja-JP" altLang="en-US" sz="2000" b="1" dirty="0" smtClean="0">
                <a:ea typeface="HGPSoeiKakugothicUB" panose="020B0900000000000000"/>
              </a:rPr>
              <a:t>品搬送</a:t>
            </a:r>
            <a:r>
              <a:rPr lang="en-US" altLang="ja-JP" sz="2000" b="1" dirty="0" smtClean="0">
                <a:ea typeface="HGPSoeiKakugothicUB" panose="020B0900000000000000"/>
              </a:rPr>
              <a:t>			</a:t>
            </a:r>
            <a:r>
              <a:rPr lang="ja-JP" altLang="en-US" sz="2000" b="1" dirty="0" smtClean="0">
                <a:ea typeface="HGPSoeiKakugothicUB" panose="020B0900000000000000"/>
              </a:rPr>
              <a:t>：生産課・物流課</a:t>
            </a:r>
            <a:endParaRPr lang="en-US" altLang="ja-JP" sz="2000" b="1" dirty="0">
              <a:ea typeface="HGPSoeiKakugothicUB" panose="020B090000000000000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1490" y="3455232"/>
            <a:ext cx="5041032" cy="40011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ea typeface="HGPSoeiKakugothicUB" panose="020B0900000000000000"/>
              </a:rPr>
              <a:t>仕掛搬送</a:t>
            </a:r>
            <a:r>
              <a:rPr lang="en-US" altLang="ja-JP" sz="2000" b="1" dirty="0" smtClean="0">
                <a:ea typeface="HGPSoeiKakugothicUB" panose="020B0900000000000000"/>
              </a:rPr>
              <a:t>			</a:t>
            </a:r>
            <a:r>
              <a:rPr lang="ja-JP" altLang="en-US" sz="2000" b="1" dirty="0" smtClean="0">
                <a:ea typeface="HGPSoeiKakugothicUB" panose="020B0900000000000000"/>
              </a:rPr>
              <a:t>：各職場の生産課</a:t>
            </a:r>
            <a:endParaRPr lang="en-US" altLang="ja-JP" sz="2000" b="1" dirty="0" smtClean="0">
              <a:ea typeface="HGPSoeiKakugothicUB" panose="020B090000000000000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181453" y="2440675"/>
            <a:ext cx="182909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3200" b="0" cap="none" spc="0" dirty="0" smtClean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統括</a:t>
            </a:r>
            <a:r>
              <a:rPr lang="ja-JP" altLang="en-US" sz="3200" dirty="0" smtClean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化</a:t>
            </a:r>
            <a:endParaRPr lang="en-US" sz="3200" b="0" cap="none" spc="0" dirty="0">
              <a:ln w="0"/>
              <a:solidFill>
                <a:srgbClr val="FF006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4481" y="573569"/>
            <a:ext cx="2688581" cy="10019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358063" y="1019792"/>
            <a:ext cx="181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/>
              <a:t>チーム名称</a:t>
            </a:r>
            <a:r>
              <a:rPr lang="en-US" altLang="ja-JP" dirty="0" smtClean="0"/>
              <a:t>: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課別管理から統括管理及び</a:t>
            </a:r>
            <a:r>
              <a:rPr lang="en-US" altLang="ja-JP" sz="280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80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化によって搬送の全</a:t>
            </a:r>
            <a:r>
              <a:rPr lang="ja-JP" altLang="en-US" sz="2800" dirty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体効率向</a:t>
            </a:r>
            <a:r>
              <a:rPr lang="ja-JP" altLang="en-US" sz="2800" dirty="0" smtClean="0">
                <a:solidFill>
                  <a:schemeClr val="bg1"/>
                </a:solidFill>
                <a:latin typeface="HGP創英角ｺﾞｼｯｸUB" pitchFamily="50" charset="-128"/>
                <a:ea typeface="HGP創英角ｺﾞｼｯｸUB" pitchFamily="50" charset="-128"/>
              </a:rPr>
              <a:t>上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457609" y="3730743"/>
            <a:ext cx="5121758" cy="2945988"/>
            <a:chOff x="-151213" y="3416452"/>
            <a:chExt cx="5121758" cy="2945988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086830">
              <a:off x="25637" y="3416452"/>
              <a:ext cx="4515048" cy="294598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-151213" y="4565851"/>
              <a:ext cx="5121758" cy="46166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49</a:t>
              </a:r>
              <a:r>
                <a:rPr lang="ja-JP" altLang="en-US" sz="2400" dirty="0" smtClean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人→</a:t>
              </a:r>
              <a:r>
                <a:rPr lang="en-US" altLang="ja-JP" sz="2400" dirty="0" smtClean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23</a:t>
              </a:r>
              <a:r>
                <a:rPr lang="ja-JP" altLang="en-US" sz="2400" dirty="0" smtClean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人に搬送要員削減</a:t>
              </a:r>
              <a:endParaRPr lang="en-US" sz="2400" dirty="0">
                <a:solidFill>
                  <a:schemeClr val="bg1"/>
                </a:solidFill>
                <a:effectLst/>
                <a:ea typeface="HGPSoeiKakugothicUB" panose="020B090000000000000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5614552" y="1941647"/>
            <a:ext cx="104948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3200" b="0" cap="none" spc="0" dirty="0" smtClean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ＩＴ</a:t>
            </a:r>
            <a:r>
              <a:rPr lang="ja-JP" altLang="en-US" sz="3200" dirty="0" smtClean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化</a:t>
            </a:r>
            <a:endParaRPr lang="en-US" sz="3200" b="0" cap="none" spc="0" dirty="0">
              <a:ln w="0"/>
              <a:solidFill>
                <a:srgbClr val="FF0066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334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43840" y="632407"/>
            <a:ext cx="11730445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■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化でピッキング・</a:t>
            </a:r>
            <a:r>
              <a:rPr lang="ja-JP" altLang="en-US" sz="2000" dirty="0" smtClean="0"/>
              <a:t>生</a:t>
            </a:r>
            <a:r>
              <a:rPr lang="ja-JP" altLang="en-US" sz="2000" dirty="0"/>
              <a:t>産進度と構内物流搬送指示の同期化</a:t>
            </a:r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２．生産課の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化（ピッキング・生産進度と構内物流の同期化）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11027303" y="6268450"/>
            <a:ext cx="670560" cy="365125"/>
          </a:xfrm>
        </p:spPr>
        <p:txBody>
          <a:bodyPr/>
          <a:lstStyle/>
          <a:p>
            <a:fld id="{629BC2D1-5531-664B-97F6-D4F6B472B198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35691" y="1711808"/>
            <a:ext cx="63696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SoeiKakugothicUB" panose="020B0900000000000000"/>
              </a:rPr>
              <a:t>ピッキング完了・生産完了のデータを用いて、</a:t>
            </a:r>
            <a:r>
              <a:rPr lang="ja-JP" altLang="en-US" sz="2000" dirty="0" smtClean="0">
                <a:ea typeface="HGPSoeiKakugothicUB" panose="020B0900000000000000"/>
              </a:rPr>
              <a:t>前工程しか搬送指示できない仕組となり、</a:t>
            </a:r>
            <a:r>
              <a:rPr lang="ja-JP" altLang="en-US" sz="2000" dirty="0" smtClean="0">
                <a:solidFill>
                  <a:srgbClr val="0070C0"/>
                </a:solidFill>
                <a:ea typeface="HGPSoeiKakugothicUB" panose="020B0900000000000000"/>
              </a:rPr>
              <a:t>前工程がＪＩＴで搬送指示・予約の仕組みができるようになった</a:t>
            </a:r>
            <a:r>
              <a:rPr lang="ja-JP" altLang="en-US" sz="2000" dirty="0" smtClean="0">
                <a:ea typeface="HGPSoeiKakugothicUB" panose="020B0900000000000000"/>
              </a:rPr>
              <a:t>。</a:t>
            </a:r>
            <a:endParaRPr lang="en-US" altLang="ja-JP" sz="2000" dirty="0">
              <a:ea typeface="HGPSoeiKakugothicUB" panose="020B090000000000000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9228" y="4140399"/>
            <a:ext cx="5955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ea typeface="HGPSoeiKakugothicUB" panose="020B090000000000000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42231" y="3228465"/>
            <a:ext cx="5955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ea typeface="HGPSoeiKakugothicUB" panose="020B0900000000000000"/>
              </a:rPr>
              <a:t>コンピューターがタ</a:t>
            </a:r>
            <a:r>
              <a:rPr lang="ja-JP" altLang="en-US" sz="2000" dirty="0">
                <a:ea typeface="HGPSoeiKakugothicUB" panose="020B0900000000000000"/>
              </a:rPr>
              <a:t>ブレット端末を携帯する運</a:t>
            </a:r>
            <a:r>
              <a:rPr lang="ja-JP" altLang="en-US" sz="2000" dirty="0" smtClean="0">
                <a:ea typeface="HGPSoeiKakugothicUB" panose="020B0900000000000000"/>
              </a:rPr>
              <a:t>搬作</a:t>
            </a:r>
            <a:r>
              <a:rPr lang="ja-JP" altLang="en-US" sz="2000" dirty="0">
                <a:ea typeface="HGPSoeiKakugothicUB" panose="020B0900000000000000"/>
              </a:rPr>
              <a:t>業</a:t>
            </a:r>
            <a:r>
              <a:rPr lang="ja-JP" altLang="en-US" sz="2000" dirty="0" smtClean="0">
                <a:ea typeface="HGPSoeiKakugothicUB" panose="020B0900000000000000"/>
              </a:rPr>
              <a:t>者に</a:t>
            </a:r>
            <a:r>
              <a:rPr lang="ja-JP" altLang="en-US" sz="2000" dirty="0" smtClean="0">
                <a:solidFill>
                  <a:srgbClr val="0070C0"/>
                </a:solidFill>
                <a:ea typeface="HGPSoeiKakugothicUB" panose="020B0900000000000000"/>
              </a:rPr>
              <a:t>効率的に仕事の割り当てを行う。</a:t>
            </a:r>
            <a:endParaRPr lang="en-US" altLang="ja-JP" sz="2000" dirty="0">
              <a:solidFill>
                <a:srgbClr val="0070C0"/>
              </a:solidFill>
              <a:latin typeface="HGP創英角ｺﾞｼｯｸUB" pitchFamily="50" charset="-128"/>
              <a:ea typeface="HGPSoeiKakugothicUB" panose="020B090000000000000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8225286" y="2788122"/>
            <a:ext cx="565484" cy="4283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HGPSoeiKakugothicUB" panose="020B090000000000000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3199" y="1698228"/>
            <a:ext cx="3670132" cy="2727667"/>
            <a:chOff x="-720695" y="1989221"/>
            <a:chExt cx="6152999" cy="484814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8328" y="2406968"/>
              <a:ext cx="4378072" cy="28109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43" t="170" r="-1043" b="14033"/>
            <a:stretch/>
          </p:blipFill>
          <p:spPr>
            <a:xfrm>
              <a:off x="-720695" y="1989221"/>
              <a:ext cx="6152999" cy="4848146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04282" y="3512267"/>
            <a:ext cx="3653270" cy="2056484"/>
            <a:chOff x="243840" y="2384188"/>
            <a:chExt cx="5738233" cy="393478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95" y="2749371"/>
              <a:ext cx="4355191" cy="28134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40" y="2384188"/>
              <a:ext cx="5738233" cy="3934788"/>
            </a:xfrm>
            <a:prstGeom prst="rect">
              <a:avLst/>
            </a:prstGeom>
          </p:spPr>
        </p:pic>
      </p:grpSp>
      <p:sp>
        <p:nvSpPr>
          <p:cNvPr id="19" name="Rounded Rectangle 18"/>
          <p:cNvSpPr/>
          <p:nvPr/>
        </p:nvSpPr>
        <p:spPr>
          <a:xfrm>
            <a:off x="774552" y="1058701"/>
            <a:ext cx="1788695" cy="3421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ピッキング完了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679471" y="1073336"/>
            <a:ext cx="1788695" cy="3421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生産</a:t>
            </a:r>
            <a:r>
              <a:rPr lang="ja-JP" altLang="en-US" b="1" dirty="0" smtClean="0">
                <a:solidFill>
                  <a:schemeClr val="tx1"/>
                </a:solidFill>
              </a:rPr>
              <a:t>完了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604260" y="1089366"/>
            <a:ext cx="1788695" cy="350414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引取り完了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48700" y="1093762"/>
            <a:ext cx="1788695" cy="342169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運送</a:t>
            </a:r>
            <a:r>
              <a:rPr lang="ja-JP" altLang="en-US" b="1" dirty="0" smtClean="0">
                <a:solidFill>
                  <a:schemeClr val="tx1"/>
                </a:solidFill>
              </a:rPr>
              <a:t>指示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617887" y="1286237"/>
            <a:ext cx="106763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25" b="94792" l="8125" r="92969">
                        <a14:foregroundMark x1="31406" y1="39583" x2="31406" y2="39583"/>
                        <a14:foregroundMark x1="34219" y1="38750" x2="34219" y2="38750"/>
                        <a14:foregroundMark x1="59062" y1="24167" x2="59062" y2="24167"/>
                        <a14:foregroundMark x1="75000" y1="59167" x2="75000" y2="59167"/>
                        <a14:foregroundMark x1="64688" y1="38333" x2="64688" y2="38333"/>
                        <a14:foregroundMark x1="73906" y1="50417" x2="73906" y2="50417"/>
                        <a14:foregroundMark x1="79844" y1="54167" x2="79844" y2="54167"/>
                        <a14:foregroundMark x1="72656" y1="71250" x2="72656" y2="71250"/>
                        <a14:foregroundMark x1="19531" y1="14375" x2="19531" y2="14375"/>
                        <a14:foregroundMark x1="21563" y1="12083" x2="21563" y2="12083"/>
                        <a14:foregroundMark x1="69375" y1="57292" x2="69375" y2="57292"/>
                        <a14:foregroundMark x1="19531" y1="12917" x2="19531" y2="12917"/>
                        <a14:foregroundMark x1="26094" y1="78542" x2="26094" y2="78542"/>
                        <a14:foregroundMark x1="27813" y1="86667" x2="27813" y2="86667"/>
                        <a14:foregroundMark x1="24688" y1="87292" x2="24688" y2="87292"/>
                        <a14:backgroundMark x1="24531" y1="56458" x2="24531" y2="56458"/>
                        <a14:backgroundMark x1="30781" y1="83125" x2="30781" y2="83125"/>
                        <a14:backgroundMark x1="43750" y1="53750" x2="43750" y2="5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5390"/>
          <a:stretch/>
        </p:blipFill>
        <p:spPr>
          <a:xfrm rot="220051">
            <a:off x="3957456" y="3409819"/>
            <a:ext cx="1404167" cy="2360733"/>
          </a:xfrm>
          <a:prstGeom prst="rect">
            <a:avLst/>
          </a:prstGeom>
        </p:spPr>
      </p:pic>
      <p:pic>
        <p:nvPicPr>
          <p:cNvPr id="24" name="Picture 2" descr="Gambar terkait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3" b="94417" l="10000" r="96667">
                        <a14:foregroundMark x1="23333" y1="68204" x2="23333" y2="68204"/>
                        <a14:foregroundMark x1="25556" y1="67476" x2="25556" y2="67476"/>
                        <a14:foregroundMark x1="24889" y1="79612" x2="24889" y2="79612"/>
                        <a14:foregroundMark x1="45333" y1="45388" x2="45333" y2="45388"/>
                        <a14:foregroundMark x1="55778" y1="48301" x2="55778" y2="48301"/>
                        <a14:foregroundMark x1="54889" y1="49515" x2="54889" y2="495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033460" y="4410130"/>
            <a:ext cx="1199902" cy="121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40174">
            <a:off x="5771575" y="4865189"/>
            <a:ext cx="720023" cy="7200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69163">
            <a:off x="4980173" y="3704645"/>
            <a:ext cx="720023" cy="720023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2691507" y="4682638"/>
            <a:ext cx="1706771" cy="306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826319" y="3095937"/>
            <a:ext cx="2554032" cy="1477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9034" y="2647742"/>
            <a:ext cx="297430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前工程が引取り依頼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47307" y="4590186"/>
            <a:ext cx="297430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前工程が引取り依頼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219264" y="3466725"/>
            <a:ext cx="1189945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搬送指示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0879" y="4425895"/>
            <a:ext cx="2728814" cy="1292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Rounded Rectangle 31"/>
          <p:cNvSpPr/>
          <p:nvPr/>
        </p:nvSpPr>
        <p:spPr>
          <a:xfrm>
            <a:off x="7726480" y="1087112"/>
            <a:ext cx="1788695" cy="350414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到着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01072" y="5475415"/>
            <a:ext cx="1667082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運送指示状況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4649" y="4151073"/>
            <a:ext cx="2488982" cy="13243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Rectangle 33"/>
          <p:cNvSpPr/>
          <p:nvPr/>
        </p:nvSpPr>
        <p:spPr>
          <a:xfrm>
            <a:off x="9268154" y="5140809"/>
            <a:ext cx="1680512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運搬者別進捗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引取り仕組化による仕掛在庫の管理向上と搬送業務効率化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066" y="3135687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8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243840" y="632407"/>
            <a:ext cx="11730445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■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化で搬送活動状況を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３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段階で監視し、能率と稼働率の管理が可能となり、生産性向上に繋がった。</a:t>
            </a:r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2000" dirty="0" smtClean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2000" dirty="0" smtClean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３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．生産の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 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 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（搬送作業稼働率をリアルタイムに可視化）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>
          <a:xfrm>
            <a:off x="10911840" y="5824078"/>
            <a:ext cx="670560" cy="365125"/>
          </a:xfrm>
        </p:spPr>
        <p:txBody>
          <a:bodyPr/>
          <a:lstStyle/>
          <a:p>
            <a:fld id="{629BC2D1-5531-664B-97F6-D4F6B472B198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8099" y="3899209"/>
            <a:ext cx="2974301" cy="18347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08099" y="5384164"/>
            <a:ext cx="297430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コンピュータ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ーから搬送指示待ち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955" y="2470399"/>
            <a:ext cx="3471070" cy="2603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099" y="1763094"/>
            <a:ext cx="2974301" cy="20134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821621" y="3433496"/>
            <a:ext cx="297430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コンピュータ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ー指示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通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りに搬送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25" b="94792" l="8125" r="92969">
                        <a14:foregroundMark x1="31406" y1="39583" x2="31406" y2="39583"/>
                        <a14:foregroundMark x1="34219" y1="38750" x2="34219" y2="38750"/>
                        <a14:foregroundMark x1="59062" y1="24167" x2="59062" y2="24167"/>
                        <a14:foregroundMark x1="75000" y1="59167" x2="75000" y2="59167"/>
                        <a14:foregroundMark x1="64688" y1="38333" x2="64688" y2="38333"/>
                        <a14:foregroundMark x1="73906" y1="50417" x2="73906" y2="50417"/>
                        <a14:foregroundMark x1="79844" y1="54167" x2="79844" y2="54167"/>
                        <a14:foregroundMark x1="72656" y1="71250" x2="72656" y2="71250"/>
                        <a14:foregroundMark x1="19531" y1="14375" x2="19531" y2="14375"/>
                        <a14:foregroundMark x1="21563" y1="12083" x2="21563" y2="12083"/>
                        <a14:foregroundMark x1="69375" y1="57292" x2="69375" y2="57292"/>
                        <a14:foregroundMark x1="19531" y1="12917" x2="19531" y2="12917"/>
                        <a14:foregroundMark x1="26094" y1="78542" x2="26094" y2="78542"/>
                        <a14:foregroundMark x1="27813" y1="86667" x2="27813" y2="86667"/>
                        <a14:foregroundMark x1="24688" y1="87292" x2="24688" y2="87292"/>
                        <a14:backgroundMark x1="24531" y1="56458" x2="24531" y2="56458"/>
                        <a14:backgroundMark x1="30781" y1="83125" x2="30781" y2="83125"/>
                        <a14:backgroundMark x1="43750" y1="53750" x2="43750" y2="53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5390"/>
          <a:stretch/>
        </p:blipFill>
        <p:spPr>
          <a:xfrm rot="220051">
            <a:off x="6638465" y="2852875"/>
            <a:ext cx="1404167" cy="23607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377904">
            <a:off x="8002389" y="4176501"/>
            <a:ext cx="720023" cy="7200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869163">
            <a:off x="7594799" y="2977621"/>
            <a:ext cx="720023" cy="720023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383871" y="1123041"/>
            <a:ext cx="1788695" cy="342169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搬送中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295282" y="1122914"/>
            <a:ext cx="1788695" cy="342169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>
                <a:solidFill>
                  <a:schemeClr val="tx1"/>
                </a:solidFill>
              </a:rPr>
              <a:t>到着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166115" y="1110073"/>
            <a:ext cx="1788695" cy="342169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指示待ち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2035" y="5165123"/>
            <a:ext cx="297430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稼働率状況の監視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Elbow Connector 19"/>
          <p:cNvCxnSpPr/>
          <p:nvPr/>
        </p:nvCxnSpPr>
        <p:spPr>
          <a:xfrm rot="10800000">
            <a:off x="5352349" y="1789976"/>
            <a:ext cx="2013984" cy="1251698"/>
          </a:xfrm>
          <a:prstGeom prst="bentConnector3">
            <a:avLst>
              <a:gd name="adj1" fmla="val 50000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0800000">
            <a:off x="5434366" y="2421865"/>
            <a:ext cx="1699678" cy="976360"/>
          </a:xfrm>
          <a:prstGeom prst="bentConnector3">
            <a:avLst>
              <a:gd name="adj1" fmla="val 50000"/>
            </a:avLst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026" idx="3"/>
          </p:cNvCxnSpPr>
          <p:nvPr/>
        </p:nvCxnSpPr>
        <p:spPr>
          <a:xfrm rot="10800000">
            <a:off x="5434365" y="2101048"/>
            <a:ext cx="1536307" cy="146726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026" idx="1"/>
          </p:cNvCxnSpPr>
          <p:nvPr/>
        </p:nvCxnSpPr>
        <p:spPr>
          <a:xfrm rot="10800000" flipV="1">
            <a:off x="3125340" y="2101048"/>
            <a:ext cx="1412769" cy="129717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3" idx="0"/>
          </p:cNvCxnSpPr>
          <p:nvPr/>
        </p:nvCxnSpPr>
        <p:spPr>
          <a:xfrm rot="5400000">
            <a:off x="2870405" y="1889201"/>
            <a:ext cx="2040676" cy="1725023"/>
          </a:xfrm>
          <a:prstGeom prst="bentConnector2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rot="10800000" flipV="1">
            <a:off x="3100048" y="1789972"/>
            <a:ext cx="2292679" cy="1794045"/>
          </a:xfrm>
          <a:prstGeom prst="bentConnector3">
            <a:avLst>
              <a:gd name="adj1" fmla="val 50000"/>
            </a:avLst>
          </a:prstGeom>
          <a:ln w="76200"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asil gambar untuk server clipart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8108" y="1548939"/>
            <a:ext cx="896256" cy="110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6711" y="4021881"/>
            <a:ext cx="1491507" cy="651194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6790" y="4293153"/>
            <a:ext cx="1459172" cy="9518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0581" y="4611170"/>
            <a:ext cx="1509576" cy="857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3" name="Rectangle 32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負荷変動・稼働率状況に応じて要員変動体制で搬送業の務効率化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173" y="4958442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/>
          <p:cNvSpPr txBox="1"/>
          <p:nvPr/>
        </p:nvSpPr>
        <p:spPr>
          <a:xfrm>
            <a:off x="992262" y="4675628"/>
            <a:ext cx="391989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総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組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の工程流れの向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きを統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一化、</a:t>
            </a:r>
            <a:endParaRPr lang="en-US" altLang="ja-JP" sz="2000" dirty="0" smtClean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レ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イアウト再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編した。</a:t>
            </a:r>
            <a:endParaRPr lang="en-US" altLang="ja-JP" sz="2000" b="1" u="sng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8708" y="1"/>
            <a:ext cx="10300063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４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</a:t>
            </a:r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生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産の改善（完成品搬送経路の最適化）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C2D1-5531-664B-97F6-D4F6B472B198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27" name="Rectangle 26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経路の最適化による搬送作業効率向上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840062" y="838307"/>
            <a:ext cx="5729065" cy="3509027"/>
            <a:chOff x="5840062" y="1548160"/>
            <a:chExt cx="5729065" cy="3509027"/>
          </a:xfrm>
        </p:grpSpPr>
        <p:grpSp>
          <p:nvGrpSpPr>
            <p:cNvPr id="8" name="Group 7"/>
            <p:cNvGrpSpPr/>
            <p:nvPr/>
          </p:nvGrpSpPr>
          <p:grpSpPr>
            <a:xfrm>
              <a:off x="8764108" y="1568570"/>
              <a:ext cx="2805019" cy="3487856"/>
              <a:chOff x="3733800" y="1657350"/>
              <a:chExt cx="3332389" cy="4443185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5400000">
                <a:off x="3178402" y="2212748"/>
                <a:ext cx="4443185" cy="3332389"/>
              </a:xfrm>
              <a:prstGeom prst="rect">
                <a:avLst/>
              </a:prstGeom>
              <a:ln>
                <a:solidFill>
                  <a:srgbClr val="EB2722"/>
                </a:solidFill>
              </a:ln>
            </p:spPr>
          </p:pic>
          <p:cxnSp>
            <p:nvCxnSpPr>
              <p:cNvPr id="10" name="Straight Arrow Connector 9"/>
              <p:cNvCxnSpPr/>
              <p:nvPr/>
            </p:nvCxnSpPr>
            <p:spPr>
              <a:xfrm flipH="1">
                <a:off x="5399994" y="3562065"/>
                <a:ext cx="136480" cy="2538470"/>
              </a:xfrm>
              <a:prstGeom prst="straightConnector1">
                <a:avLst/>
              </a:prstGeom>
              <a:ln w="38100">
                <a:solidFill>
                  <a:srgbClr val="EB2722"/>
                </a:solidFill>
                <a:prstDash val="sysDot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4272847" y="5445457"/>
                <a:ext cx="1127147" cy="0"/>
              </a:xfrm>
              <a:prstGeom prst="straightConnector1">
                <a:avLst/>
              </a:prstGeom>
              <a:ln w="57150">
                <a:solidFill>
                  <a:srgbClr val="EB272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5512992" y="5597857"/>
                <a:ext cx="1025827" cy="0"/>
              </a:xfrm>
              <a:prstGeom prst="straightConnector1">
                <a:avLst/>
              </a:prstGeom>
              <a:ln w="57150">
                <a:solidFill>
                  <a:srgbClr val="EB272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>
                <a:off x="5536475" y="4330890"/>
                <a:ext cx="528832" cy="0"/>
              </a:xfrm>
              <a:prstGeom prst="straightConnector1">
                <a:avLst/>
              </a:prstGeom>
              <a:ln w="38100">
                <a:solidFill>
                  <a:srgbClr val="EB272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5036024" y="4148919"/>
                <a:ext cx="500450" cy="0"/>
              </a:xfrm>
              <a:prstGeom prst="straightConnector1">
                <a:avLst/>
              </a:prstGeom>
              <a:ln w="38100">
                <a:solidFill>
                  <a:srgbClr val="EB272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5207432" y="3751705"/>
                <a:ext cx="311624" cy="0"/>
              </a:xfrm>
              <a:prstGeom prst="straightConnector1">
                <a:avLst/>
              </a:prstGeom>
              <a:ln w="19050">
                <a:solidFill>
                  <a:srgbClr val="EB272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5552394" y="3822219"/>
                <a:ext cx="243160" cy="0"/>
              </a:xfrm>
              <a:prstGeom prst="straightConnector1">
                <a:avLst/>
              </a:prstGeom>
              <a:ln w="19050">
                <a:solidFill>
                  <a:srgbClr val="EB272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5399994" y="3556021"/>
                <a:ext cx="158930" cy="0"/>
              </a:xfrm>
              <a:prstGeom prst="straightConnector1">
                <a:avLst/>
              </a:prstGeom>
              <a:ln w="19050">
                <a:solidFill>
                  <a:srgbClr val="EB2722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5840062" y="1548160"/>
              <a:ext cx="2753379" cy="3509027"/>
              <a:chOff x="3874567" y="3"/>
              <a:chExt cx="4793183" cy="6858000"/>
            </a:xfrm>
            <a:effectLst>
              <a:glow rad="101600">
                <a:schemeClr val="bg1">
                  <a:alpha val="60000"/>
                </a:schemeClr>
              </a:glow>
            </a:effectLst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2842159" y="1032411"/>
                <a:ext cx="6858000" cy="4793183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21" name="Straight Arrow Connector 20"/>
              <p:cNvCxnSpPr/>
              <p:nvPr/>
            </p:nvCxnSpPr>
            <p:spPr>
              <a:xfrm flipH="1">
                <a:off x="6109062" y="3057099"/>
                <a:ext cx="755762" cy="367124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4954207" y="4753849"/>
                <a:ext cx="1524657" cy="9553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6722511" y="4088575"/>
                <a:ext cx="756462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6160677" y="3509027"/>
                <a:ext cx="561834" cy="16043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>
                <a:off x="6864824" y="3284428"/>
                <a:ext cx="325797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H="1">
                <a:off x="6441594" y="5513696"/>
                <a:ext cx="1770902" cy="0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217714" y="772654"/>
            <a:ext cx="5580838" cy="3633272"/>
            <a:chOff x="6629656" y="1456964"/>
            <a:chExt cx="5478378" cy="3633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29656" y="1537888"/>
              <a:ext cx="5325979" cy="2496081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9893068" y="4194815"/>
              <a:ext cx="20375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ea typeface="HGPSoeiKakugothicUB" panose="020B0900000000000000"/>
                </a:rPr>
                <a:t>直線チャートで</a:t>
              </a:r>
              <a:endParaRPr lang="en-US" altLang="ja-JP" dirty="0">
                <a:ea typeface="HGPSoeiKakugothicUB" panose="020B0900000000000000"/>
              </a:endParaRPr>
            </a:p>
            <a:p>
              <a:r>
                <a:rPr lang="ja-JP" altLang="en-US" dirty="0">
                  <a:ea typeface="HGPSoeiKakugothicUB" panose="020B0900000000000000"/>
                </a:rPr>
                <a:t>搬送</a:t>
              </a:r>
              <a:r>
                <a:rPr lang="ja-JP" altLang="en-US" dirty="0" smtClean="0">
                  <a:ea typeface="HGPSoeiKakugothicUB" panose="020B0900000000000000"/>
                </a:rPr>
                <a:t>最適化</a:t>
              </a:r>
              <a:endParaRPr lang="en-US" dirty="0">
                <a:ea typeface="HGPSoeiKakugothicUB" panose="020B090000000000000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82056" y="4160127"/>
              <a:ext cx="27628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ea typeface="HGPSoeiKakugothicUB" panose="020B0900000000000000"/>
                </a:rPr>
                <a:t>スパゲティーチャート</a:t>
              </a:r>
              <a:r>
                <a:rPr lang="ja-JP" altLang="en-US" dirty="0" smtClean="0">
                  <a:ea typeface="HGPSoeiKakugothicUB" panose="020B0900000000000000"/>
                </a:rPr>
                <a:t>で</a:t>
              </a:r>
              <a:endParaRPr lang="en-US" altLang="ja-JP" dirty="0" smtClean="0">
                <a:ea typeface="HGPSoeiKakugothicUB" panose="020B0900000000000000"/>
              </a:endParaRPr>
            </a:p>
            <a:p>
              <a:r>
                <a:rPr lang="ja-JP" altLang="en-US" dirty="0" smtClean="0">
                  <a:ea typeface="HGPSoeiKakugothicUB" panose="020B0900000000000000"/>
                </a:rPr>
                <a:t>無</a:t>
              </a:r>
              <a:r>
                <a:rPr lang="ja-JP" altLang="en-US" dirty="0">
                  <a:ea typeface="HGPSoeiKakugothicUB" panose="020B0900000000000000"/>
                </a:rPr>
                <a:t>駄</a:t>
              </a:r>
              <a:r>
                <a:rPr lang="ja-JP" altLang="en-US" dirty="0" smtClean="0">
                  <a:ea typeface="HGPSoeiKakugothicUB" panose="020B0900000000000000"/>
                </a:rPr>
                <a:t>な搬送動き</a:t>
              </a:r>
              <a:endParaRPr lang="en-US" sz="2400" dirty="0">
                <a:ea typeface="HGPSoeiKakugothicUB" panose="020B090000000000000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629657" y="1456964"/>
              <a:ext cx="2819500" cy="363327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449157" y="1456964"/>
              <a:ext cx="2658877" cy="3633272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974402" y="962931"/>
            <a:ext cx="203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  <a:ea typeface="HGPSoeiKakugothicUB" panose="020B0900000000000000"/>
              </a:rPr>
              <a:t>2</a:t>
            </a:r>
            <a:r>
              <a:rPr lang="ja-JP" altLang="en-US" dirty="0" smtClean="0">
                <a:solidFill>
                  <a:schemeClr val="bg1"/>
                </a:solidFill>
                <a:ea typeface="HGPSoeiKakugothicUB" panose="020B0900000000000000"/>
              </a:rPr>
              <a:t>号棟総組み</a:t>
            </a:r>
            <a:endParaRPr lang="en-US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69890" y="962931"/>
            <a:ext cx="203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chemeClr val="bg1"/>
                </a:solidFill>
                <a:ea typeface="HGPSoeiKakugothicUB" panose="020B0900000000000000"/>
              </a:rPr>
              <a:t>1</a:t>
            </a:r>
            <a:r>
              <a:rPr lang="ja-JP" altLang="en-US" dirty="0" smtClean="0">
                <a:solidFill>
                  <a:schemeClr val="bg1"/>
                </a:solidFill>
                <a:ea typeface="HGPSoeiKakugothicUB" panose="020B0900000000000000"/>
              </a:rPr>
              <a:t>号棟総組み</a:t>
            </a:r>
            <a:endParaRPr lang="en-US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09048" y="3798478"/>
            <a:ext cx="203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ea typeface="HGPSoeiKakugothicUB" panose="020B0900000000000000"/>
              </a:rPr>
              <a:t>完成</a:t>
            </a:r>
            <a:r>
              <a:rPr lang="ja-JP" altLang="en-US" dirty="0" smtClean="0">
                <a:solidFill>
                  <a:srgbClr val="FF0000"/>
                </a:solidFill>
                <a:ea typeface="HGPSoeiKakugothicUB" panose="020B0900000000000000"/>
              </a:rPr>
              <a:t>品の搬送</a:t>
            </a:r>
            <a:endParaRPr lang="en-US" dirty="0">
              <a:solidFill>
                <a:srgbClr val="FF0000"/>
              </a:solidFill>
              <a:ea typeface="HGPSoeiKakugothicUB" panose="020B090000000000000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378466" y="3376274"/>
            <a:ext cx="203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ea typeface="HGPSoeiKakugothicUB" panose="020B0900000000000000"/>
              </a:rPr>
              <a:t>完成</a:t>
            </a:r>
            <a:r>
              <a:rPr lang="ja-JP" altLang="en-US" dirty="0" smtClean="0">
                <a:solidFill>
                  <a:srgbClr val="FF0000"/>
                </a:solidFill>
                <a:ea typeface="HGPSoeiKakugothicUB" panose="020B0900000000000000"/>
              </a:rPr>
              <a:t>品の搬送</a:t>
            </a:r>
            <a:endParaRPr lang="en-US" dirty="0">
              <a:solidFill>
                <a:srgbClr val="FF0000"/>
              </a:solidFill>
              <a:ea typeface="HGPSoeiKakugothicUB" panose="020B090000000000000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904420" y="4143492"/>
            <a:ext cx="6662504" cy="1944574"/>
            <a:chOff x="-1520844" y="3019410"/>
            <a:chExt cx="6662504" cy="194457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750" b="99750" l="0" r="100000">
                          <a14:foregroundMark x1="19538" y1="37250" x2="19538" y2="37250"/>
                          <a14:foregroundMark x1="19538" y1="37250" x2="19538" y2="37250"/>
                          <a14:foregroundMark x1="31538" y1="45000" x2="31538" y2="45000"/>
                          <a14:foregroundMark x1="55385" y1="46250" x2="55385" y2="46250"/>
                          <a14:foregroundMark x1="69846" y1="47250" x2="69846" y2="47250"/>
                          <a14:foregroundMark x1="57846" y1="41250" x2="57846" y2="41250"/>
                          <a14:foregroundMark x1="35538" y1="57250" x2="35538" y2="57250"/>
                          <a14:backgroundMark x1="83077" y1="56750" x2="83077" y2="56750"/>
                          <a14:backgroundMark x1="78154" y1="57250" x2="78154" y2="57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5928" b="26643"/>
            <a:stretch/>
          </p:blipFill>
          <p:spPr>
            <a:xfrm>
              <a:off x="-1520844" y="3019410"/>
              <a:ext cx="6662504" cy="194457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-717490" y="3446406"/>
              <a:ext cx="3754554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400" dirty="0" smtClean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搬</a:t>
              </a:r>
              <a:r>
                <a:rPr lang="ja-JP" altLang="en-US" sz="2400" dirty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送距離短縮</a:t>
              </a:r>
              <a:r>
                <a:rPr lang="en-US" altLang="ja-JP" sz="2400" dirty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 </a:t>
              </a:r>
              <a:r>
                <a:rPr lang="en-US" altLang="ja-JP" sz="2400" dirty="0" smtClean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1,97</a:t>
              </a:r>
              <a:r>
                <a:rPr lang="ja-JP" altLang="en-US" sz="2400" dirty="0" smtClean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万歩</a:t>
              </a:r>
              <a:r>
                <a:rPr lang="en-US" altLang="ja-JP" sz="2400" dirty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/</a:t>
              </a:r>
              <a:r>
                <a:rPr lang="ja-JP" altLang="en-US" sz="2400" dirty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年</a:t>
              </a:r>
              <a:r>
                <a:rPr lang="en-US" altLang="ja-JP" sz="2400" dirty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 </a:t>
              </a:r>
              <a:endParaRPr lang="en-US" altLang="ja-JP" sz="2400" dirty="0" smtClean="0">
                <a:solidFill>
                  <a:schemeClr val="bg1"/>
                </a:solidFill>
                <a:effectLst/>
                <a:ea typeface="HGPSoeiKakugothicUB" panose="020B0900000000000000"/>
              </a:endParaRPr>
            </a:p>
            <a:p>
              <a:pPr algn="ctr"/>
              <a:r>
                <a:rPr lang="ja-JP" altLang="en-US" sz="2400" dirty="0" smtClean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≒</a:t>
              </a:r>
              <a:r>
                <a:rPr lang="en-US" altLang="ja-JP" sz="2400" dirty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1,380km/</a:t>
              </a:r>
              <a:r>
                <a:rPr lang="ja-JP" altLang="en-US" sz="2400" dirty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年</a:t>
              </a:r>
              <a:r>
                <a:rPr lang="en-US" altLang="ja-JP" sz="2400" dirty="0">
                  <a:solidFill>
                    <a:schemeClr val="bg1"/>
                  </a:solidFill>
                  <a:effectLst/>
                  <a:ea typeface="HGPSoeiKakugothicUB" panose="020B0900000000000000"/>
                </a:rPr>
                <a:t> </a:t>
              </a:r>
              <a:endParaRPr lang="en-US" sz="2400" dirty="0">
                <a:solidFill>
                  <a:schemeClr val="bg1"/>
                </a:solidFill>
                <a:effectLst/>
                <a:ea typeface="HGPSoeiKakugothicUB" panose="020B09000000000000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34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生産支援のＩＴ化</a:t>
            </a:r>
            <a:endParaRPr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SoeiKakugothicUB" panose="020B0900000000000000"/>
              <a:ea typeface="+mn-ea"/>
            </a:endParaRPr>
          </a:p>
        </p:txBody>
      </p:sp>
      <p:sp>
        <p:nvSpPr>
          <p:cNvPr id="6" name="テキスト プレースホルダ 14"/>
          <p:cNvSpPr>
            <a:spLocks noGrp="1"/>
          </p:cNvSpPr>
          <p:nvPr>
            <p:ph type="body" sz="quarter" idx="13"/>
          </p:nvPr>
        </p:nvSpPr>
        <p:spPr>
          <a:xfrm>
            <a:off x="10097729" y="260187"/>
            <a:ext cx="1580706" cy="333067"/>
          </a:xfrm>
        </p:spPr>
        <p:txBody>
          <a:bodyPr/>
          <a:lstStyle/>
          <a:p>
            <a:r>
              <a:rPr lang="en-US" altLang="ja-JP" sz="1200" dirty="0"/>
              <a:t>2018</a:t>
            </a:r>
            <a:r>
              <a:rPr lang="ja-JP" altLang="en-US" sz="1200" dirty="0"/>
              <a:t>年度版</a:t>
            </a:r>
            <a:r>
              <a:rPr lang="en-US" altLang="ja-JP" sz="1200" dirty="0"/>
              <a:t>_</a:t>
            </a:r>
            <a:r>
              <a:rPr lang="ja-JP" altLang="en-US" sz="1200" dirty="0"/>
              <a:t>中間</a:t>
            </a:r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2"/>
          </p:nvPr>
        </p:nvSpPr>
        <p:spPr>
          <a:xfrm>
            <a:off x="8094134" y="6067885"/>
            <a:ext cx="3734261" cy="419100"/>
          </a:xfrm>
        </p:spPr>
        <p:txBody>
          <a:bodyPr/>
          <a:lstStyle/>
          <a:p>
            <a:r>
              <a:rPr kumimoji="1" lang="en-US" altLang="ja-JP" dirty="0"/>
              <a:t>YPM</a:t>
            </a:r>
            <a:r>
              <a:rPr kumimoji="1" lang="ja-JP" altLang="en-US" dirty="0"/>
              <a:t>中間報告会</a:t>
            </a:r>
          </a:p>
        </p:txBody>
      </p:sp>
    </p:spTree>
    <p:extLst>
      <p:ext uri="{BB962C8B-B14F-4D97-AF65-F5344CB8AC3E}">
        <p14:creationId xmlns:p14="http://schemas.microsoft.com/office/powerpoint/2010/main" val="21776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１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．品質保証課の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化（出荷検査をリアルタイムに可視化）</a:t>
            </a:r>
            <a:endParaRPr lang="ja-JP" altLang="en-US" sz="24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" descr="Hasil gambar untuk barcode scanner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737" y="2407641"/>
            <a:ext cx="4780548" cy="21447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75" y="4235680"/>
            <a:ext cx="2614863" cy="924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0089" y="4160916"/>
            <a:ext cx="1409965" cy="1606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2809" y="712454"/>
            <a:ext cx="4303882" cy="23996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961131" y="2556814"/>
            <a:ext cx="3277666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週次出荷における出荷検査進捗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79148" y="4324454"/>
            <a:ext cx="1611710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詳細製品内容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89614" y="1053761"/>
            <a:ext cx="261822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出荷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検査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の記録情報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179978" y="4137055"/>
            <a:ext cx="261822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整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番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リスト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実績・状</a:t>
            </a:r>
            <a:r>
              <a:rPr lang="ja-JP" altLang="en-US" sz="2800" dirty="0">
                <a:solidFill>
                  <a:schemeClr val="bg1"/>
                </a:solidFill>
                <a:ea typeface="HGPSoeiKakugothicUB" panose="020B0900000000000000"/>
              </a:rPr>
              <a:t>況フィードバックの迅速化</a:t>
            </a:r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と検査業務の効率化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825502" y="1326261"/>
            <a:ext cx="3262110" cy="14209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2773346" y="1442240"/>
            <a:ext cx="1075207" cy="112199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8664" y="1985198"/>
            <a:ext cx="5037221" cy="17618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8701" y="3371897"/>
            <a:ext cx="3743059" cy="17275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2" name="Rectangle 21"/>
          <p:cNvSpPr/>
          <p:nvPr/>
        </p:nvSpPr>
        <p:spPr>
          <a:xfrm>
            <a:off x="5862903" y="3723337"/>
            <a:ext cx="3841413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ロットアウト情報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89390" y="4145143"/>
            <a:ext cx="2656380" cy="15902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ctangle 24"/>
          <p:cNvSpPr/>
          <p:nvPr/>
        </p:nvSpPr>
        <p:spPr>
          <a:xfrm>
            <a:off x="9259003" y="4094658"/>
            <a:ext cx="261822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ロットアウト対応情報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14736" y="2157054"/>
            <a:ext cx="261822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出荷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検査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の不適合情報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848553" y="1483905"/>
            <a:ext cx="2666183" cy="86074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848553" y="1492219"/>
            <a:ext cx="2062548" cy="239180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812276" y="1468358"/>
            <a:ext cx="5473081" cy="258193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21176" y="655201"/>
            <a:ext cx="3648426" cy="1384430"/>
            <a:chOff x="21176" y="655201"/>
            <a:chExt cx="3648426" cy="1384430"/>
          </a:xfrm>
        </p:grpSpPr>
        <p:pic>
          <p:nvPicPr>
            <p:cNvPr id="2050" name="Picture 2" descr="Gambar terkait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105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824" y="784965"/>
              <a:ext cx="684744" cy="967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/>
            <p:cNvGrpSpPr/>
            <p:nvPr/>
          </p:nvGrpSpPr>
          <p:grpSpPr>
            <a:xfrm>
              <a:off x="1302706" y="801577"/>
              <a:ext cx="2366896" cy="1104217"/>
              <a:chOff x="4095222" y="1151234"/>
              <a:chExt cx="2366896" cy="1104217"/>
            </a:xfrm>
          </p:grpSpPr>
          <p:pic>
            <p:nvPicPr>
              <p:cNvPr id="29" name="Picture 2" descr="Hasil gambar untuk server clipart"/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5862" y="1151234"/>
                <a:ext cx="896256" cy="1104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0" name="Group 29"/>
              <p:cNvGrpSpPr/>
              <p:nvPr/>
            </p:nvGrpSpPr>
            <p:grpSpPr>
              <a:xfrm>
                <a:off x="4095222" y="1562442"/>
                <a:ext cx="1327966" cy="422702"/>
                <a:chOff x="4095222" y="1562442"/>
                <a:chExt cx="1327966" cy="422702"/>
              </a:xfrm>
            </p:grpSpPr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4095222" y="1703343"/>
                  <a:ext cx="1327966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>
                  <a:off x="4095222" y="1844244"/>
                  <a:ext cx="1327966" cy="0"/>
                </a:xfrm>
                <a:prstGeom prst="straightConnector1">
                  <a:avLst/>
                </a:prstGeom>
                <a:ln>
                  <a:solidFill>
                    <a:srgbClr val="92D05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4095222" y="1985144"/>
                  <a:ext cx="1327966" cy="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>
                  <a:off x="4095222" y="1562442"/>
                  <a:ext cx="1327966" cy="0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0" r="100000">
                          <a14:foregroundMark x1="42260" y1="35381" x2="42260" y2="35381"/>
                          <a14:foregroundMark x1="43735" y1="33170" x2="43735" y2="33170"/>
                          <a14:foregroundMark x1="40541" y1="33170" x2="40541" y2="331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235" y="1107481"/>
              <a:ext cx="882156" cy="884633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482746" y="1676283"/>
              <a:ext cx="1686965" cy="33855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出</a:t>
              </a:r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荷検査活動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1176" y="655201"/>
              <a:ext cx="2259422" cy="1384430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749" y="538058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8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" descr="Hasil gambar untuk barcode scanner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278" y="2504017"/>
            <a:ext cx="4299284" cy="215546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80995" y="3789807"/>
            <a:ext cx="3612127" cy="18248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4830" y="4061655"/>
            <a:ext cx="3568019" cy="1427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66310" y="2060598"/>
            <a:ext cx="3708139" cy="1879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2089" y="772779"/>
            <a:ext cx="2903556" cy="146804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5143" y="917120"/>
            <a:ext cx="5015351" cy="18421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479" y="4110389"/>
            <a:ext cx="3912081" cy="146225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310198" y="2824532"/>
            <a:ext cx="2567197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製品の開発ステージ情報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55242" y="2742629"/>
            <a:ext cx="2567197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各モデルの作票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00624" y="1302154"/>
            <a:ext cx="2567197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モデ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ル別最新ＢＯＭ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281384" y="4212517"/>
            <a:ext cx="2567197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各モデルの治工具情報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55652" y="4335762"/>
            <a:ext cx="2567197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各工程標準工数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不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定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材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料の使用量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46564" y="4777510"/>
            <a:ext cx="3173562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各ステージの問題点＆対策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70459" y="811299"/>
            <a:ext cx="2123500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モデル別の最新図面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923741" y="838291"/>
            <a:ext cx="2366896" cy="1104217"/>
            <a:chOff x="4095222" y="1151234"/>
            <a:chExt cx="2366896" cy="1104217"/>
          </a:xfrm>
        </p:grpSpPr>
        <p:pic>
          <p:nvPicPr>
            <p:cNvPr id="27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862" y="1151234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8" name="Group 27"/>
            <p:cNvGrpSpPr/>
            <p:nvPr/>
          </p:nvGrpSpPr>
          <p:grpSpPr>
            <a:xfrm>
              <a:off x="4095222" y="1562442"/>
              <a:ext cx="1327966" cy="422702"/>
              <a:chOff x="4095222" y="1562442"/>
              <a:chExt cx="1327966" cy="422702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4095222" y="1703343"/>
                <a:ext cx="13279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4095222" y="1844244"/>
                <a:ext cx="1327966" cy="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4095222" y="1985144"/>
                <a:ext cx="132796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4095222" y="1562442"/>
                <a:ext cx="1327966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Rectangle 33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フィードバックの迅速化と生技業務の効率化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sp>
        <p:nvSpPr>
          <p:cNvPr id="35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２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．生産技術課の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化（製品情報・開発ステージを電子化・共有化）</a:t>
            </a:r>
            <a:r>
              <a:rPr lang="ja-JP" altLang="en-US" sz="2000" dirty="0" smtClean="0">
                <a:latin typeface="HGP創英角ｺﾞｼｯｸUB" pitchFamily="50" charset="-128"/>
                <a:ea typeface="HGP創英角ｺﾞｼｯｸUB" pitchFamily="50" charset="-128"/>
              </a:rPr>
              <a:t> 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pic>
        <p:nvPicPr>
          <p:cNvPr id="2054" name="Picture 6" descr="Hasil gambar untuk japan map png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315" y="536146"/>
            <a:ext cx="1677808" cy="128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 flipH="1">
            <a:off x="3374827" y="1549214"/>
            <a:ext cx="1014735" cy="120204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389563" y="1046747"/>
            <a:ext cx="1219919" cy="48455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00624" y="2016426"/>
            <a:ext cx="2789542" cy="145240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9612348" y="2672341"/>
            <a:ext cx="2070316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各モデ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ル設変情報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対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応状況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5982" y="4931797"/>
            <a:ext cx="2255956" cy="94635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V="1">
            <a:off x="4443508" y="1483449"/>
            <a:ext cx="4652366" cy="564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389563" y="1565424"/>
            <a:ext cx="4891821" cy="120015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433311" y="1597552"/>
            <a:ext cx="1150550" cy="110758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426361" y="1586555"/>
            <a:ext cx="1329291" cy="288499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3540541" y="1586555"/>
            <a:ext cx="895642" cy="307292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426361" y="1565424"/>
            <a:ext cx="5378215" cy="262886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/>
        </p:nvGrpSpPr>
        <p:grpSpPr>
          <a:xfrm>
            <a:off x="186804" y="925134"/>
            <a:ext cx="2863398" cy="1086637"/>
            <a:chOff x="186804" y="925134"/>
            <a:chExt cx="2863398" cy="1086637"/>
          </a:xfrm>
        </p:grpSpPr>
        <p:sp>
          <p:nvSpPr>
            <p:cNvPr id="36" name="Oval 35"/>
            <p:cNvSpPr/>
            <p:nvPr/>
          </p:nvSpPr>
          <p:spPr>
            <a:xfrm>
              <a:off x="186804" y="925134"/>
              <a:ext cx="1289569" cy="648732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</a:rPr>
                <a:t>新製品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1220532" y="1347793"/>
              <a:ext cx="1289569" cy="663978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dirty="0" smtClean="0">
                  <a:solidFill>
                    <a:schemeClr val="tx1"/>
                  </a:solidFill>
                </a:rPr>
                <a:t>生産品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026" name="Picture 2" descr="Hasil gambar untuk indonesia map clipart"/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2036" y="1321709"/>
              <a:ext cx="1768166" cy="637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574" y="624493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C2D1-5531-664B-97F6-D4F6B472B198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920" y="2920999"/>
            <a:ext cx="9489922" cy="294753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bg1"/>
                </a:solidFill>
                <a:ea typeface="HGPSoeiKakugothicUB" panose="020B0900000000000000"/>
              </a:rPr>
              <a:t>工</a:t>
            </a:r>
            <a:r>
              <a:rPr lang="ja-JP" altLang="en-US" sz="3200" dirty="0" smtClean="0">
                <a:solidFill>
                  <a:schemeClr val="bg1"/>
                </a:solidFill>
                <a:ea typeface="HGPSoeiKakugothicUB" panose="020B0900000000000000"/>
              </a:rPr>
              <a:t>場の状況をリアルタイムに可視化する</a:t>
            </a:r>
            <a:endParaRPr lang="en-US" sz="32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sp>
        <p:nvSpPr>
          <p:cNvPr id="51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１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．改善テーマ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97474" y="704970"/>
            <a:ext cx="10561320" cy="2140125"/>
            <a:chOff x="697474" y="704970"/>
            <a:chExt cx="10561320" cy="2140125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68874" y="704970"/>
              <a:ext cx="9489920" cy="21401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97474" y="1557086"/>
              <a:ext cx="1905000" cy="76200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2400" dirty="0" smtClean="0">
                  <a:solidFill>
                    <a:schemeClr val="tx1"/>
                  </a:solidFill>
                  <a:ea typeface="HGPSoeiKakugothicUB" panose="020B0900000000000000"/>
                </a:rPr>
                <a:t>入荷</a:t>
              </a:r>
              <a:endParaRPr lang="en-US" sz="2400" dirty="0">
                <a:solidFill>
                  <a:schemeClr val="tx1"/>
                </a:solidFill>
                <a:ea typeface="HGPSoeiKakugothicUB" panose="020B09000000000000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66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３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．保全の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化（保全活動をリアルタイムに可視化）</a:t>
            </a:r>
            <a:r>
              <a:rPr lang="ja-JP" altLang="en-US" sz="2000" dirty="0"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" descr="Hasil gambar untuk barcode scanner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7372" y="2208925"/>
            <a:ext cx="4003878" cy="200555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4287" y="3925141"/>
            <a:ext cx="3219450" cy="185693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9988" y="1036999"/>
            <a:ext cx="3611012" cy="19982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435" y="1701535"/>
            <a:ext cx="2924153" cy="174404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0094" y="3161067"/>
            <a:ext cx="3608359" cy="189810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8883452" y="4001613"/>
            <a:ext cx="2850640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メンテナンス部品の自動発注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88892" y="1345084"/>
            <a:ext cx="2850640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設備の点検項目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48692" y="4170890"/>
            <a:ext cx="2850640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修繕記録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07731" y="3153196"/>
            <a:ext cx="2850640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日常点検情報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計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画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保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全の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298991" y="2151313"/>
            <a:ext cx="2850640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計画保全の日程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（計画停止情報）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a typeface="HGPSoeiKakugothicUB" panose="020B0900000000000000"/>
              </a:rPr>
              <a:t>問</a:t>
            </a:r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題・状況フィードバックの迅速化と保全業務の効率化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938838" y="748111"/>
            <a:ext cx="2366896" cy="1104217"/>
            <a:chOff x="4095222" y="1151234"/>
            <a:chExt cx="2366896" cy="1104217"/>
          </a:xfrm>
        </p:grpSpPr>
        <p:pic>
          <p:nvPicPr>
            <p:cNvPr id="24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862" y="1151234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/>
            <p:cNvGrpSpPr/>
            <p:nvPr/>
          </p:nvGrpSpPr>
          <p:grpSpPr>
            <a:xfrm>
              <a:off x="4095222" y="1562442"/>
              <a:ext cx="1327966" cy="422702"/>
              <a:chOff x="4095222" y="1562442"/>
              <a:chExt cx="1327966" cy="422702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>
                <a:off x="4095222" y="1703343"/>
                <a:ext cx="13279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4095222" y="1844244"/>
                <a:ext cx="1327966" cy="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095222" y="1985144"/>
                <a:ext cx="132796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4095222" y="1562442"/>
                <a:ext cx="1327966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842" y="3925141"/>
            <a:ext cx="3052888" cy="171516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8" name="Rectangle 17"/>
          <p:cNvSpPr/>
          <p:nvPr/>
        </p:nvSpPr>
        <p:spPr>
          <a:xfrm>
            <a:off x="1855360" y="4235224"/>
            <a:ext cx="2179533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修理進捗・計画情報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764287" y="1605419"/>
            <a:ext cx="152460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764287" y="1605419"/>
            <a:ext cx="4119165" cy="256547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764287" y="1605419"/>
            <a:ext cx="735761" cy="256547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674961" y="1605419"/>
            <a:ext cx="2089326" cy="155564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http://koni.tuzikaze.com/zbs1-28-3.jpg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661" y="702538"/>
            <a:ext cx="1341639" cy="1093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/>
          <p:cNvSpPr/>
          <p:nvPr/>
        </p:nvSpPr>
        <p:spPr>
          <a:xfrm>
            <a:off x="155575" y="1701077"/>
            <a:ext cx="2103847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メンテナンス活動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1176" y="655201"/>
            <a:ext cx="2259422" cy="1384430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126" y="551558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9444" y="1211971"/>
            <a:ext cx="4401385" cy="21974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433" t="9053" r="2789"/>
          <a:stretch/>
        </p:blipFill>
        <p:spPr>
          <a:xfrm>
            <a:off x="498279" y="2423958"/>
            <a:ext cx="5086107" cy="3132590"/>
          </a:xfrm>
          <a:prstGeom prst="rect">
            <a:avLst/>
          </a:prstGeom>
        </p:spPr>
      </p:pic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４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</a:t>
            </a:r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経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理の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 （経費・間材・補助材の予実績を可視化）</a:t>
            </a:r>
            <a:r>
              <a:rPr lang="ja-JP" altLang="en-US" sz="2000" dirty="0"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" descr="Hasil gambar untuk barcode scanner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見える化によって無駄を明確化となり、経費削減活動に繋がる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96468" y="3081679"/>
            <a:ext cx="322401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職場別の経費予算の使用状況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12037" y="765266"/>
            <a:ext cx="2366896" cy="1104217"/>
            <a:chOff x="4095222" y="1151234"/>
            <a:chExt cx="2366896" cy="1104217"/>
          </a:xfrm>
        </p:grpSpPr>
        <p:pic>
          <p:nvPicPr>
            <p:cNvPr id="14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862" y="1151234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4095222" y="1562442"/>
              <a:ext cx="1327966" cy="422702"/>
              <a:chOff x="4095222" y="1562442"/>
              <a:chExt cx="1327966" cy="422702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095222" y="1703343"/>
                <a:ext cx="13279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4095222" y="1844244"/>
                <a:ext cx="1327966" cy="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4095222" y="1985144"/>
                <a:ext cx="132796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4095222" y="1562442"/>
                <a:ext cx="1327966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Straight Arrow Connector 25"/>
          <p:cNvCxnSpPr/>
          <p:nvPr/>
        </p:nvCxnSpPr>
        <p:spPr>
          <a:xfrm>
            <a:off x="4571526" y="1879564"/>
            <a:ext cx="2566128" cy="45003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562039" y="1879564"/>
            <a:ext cx="1009489" cy="120566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62597" y="790505"/>
            <a:ext cx="1289569" cy="120870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間材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14423" y="750368"/>
            <a:ext cx="1289569" cy="120870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</a:rPr>
              <a:t>補助材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4405" y="2891127"/>
            <a:ext cx="3356811" cy="22171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139959" y="2170404"/>
            <a:ext cx="3168813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各職場の経費予実績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20819" y="3339158"/>
            <a:ext cx="2578959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経費の詳細情報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49203" y="4790514"/>
            <a:ext cx="2719138" cy="85424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38" name="Rectangle 37"/>
          <p:cNvSpPr/>
          <p:nvPr/>
        </p:nvSpPr>
        <p:spPr>
          <a:xfrm>
            <a:off x="9673368" y="4769686"/>
            <a:ext cx="1994973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経費の予算情報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571526" y="1879564"/>
            <a:ext cx="4151369" cy="169495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571526" y="1879564"/>
            <a:ext cx="4970138" cy="310151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41627" y="4679809"/>
            <a:ext cx="4521218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dirty="0" smtClean="0">
                <a:solidFill>
                  <a:schemeClr val="bg1"/>
                </a:solidFill>
                <a:effectLst/>
                <a:ea typeface="HGPSoeiKakugothicUB" panose="020B0900000000000000"/>
              </a:rPr>
              <a:t>搬</a:t>
            </a:r>
            <a:r>
              <a:rPr lang="ja-JP" altLang="en-US" sz="2400" dirty="0">
                <a:solidFill>
                  <a:schemeClr val="bg1"/>
                </a:solidFill>
                <a:effectLst/>
                <a:ea typeface="HGPSoeiKakugothicUB" panose="020B0900000000000000"/>
              </a:rPr>
              <a:t>送距離短縮</a:t>
            </a:r>
            <a:r>
              <a:rPr lang="en-US" altLang="ja-JP" sz="2400" dirty="0">
                <a:solidFill>
                  <a:schemeClr val="bg1"/>
                </a:solidFill>
                <a:effectLst/>
                <a:ea typeface="HGPSoeiKakugothicUB" panose="020B0900000000000000"/>
              </a:rPr>
              <a:t> </a:t>
            </a:r>
            <a:r>
              <a:rPr lang="en-US" altLang="ja-JP" sz="2400" dirty="0" smtClean="0">
                <a:solidFill>
                  <a:schemeClr val="bg1"/>
                </a:solidFill>
                <a:effectLst/>
                <a:ea typeface="HGPSoeiKakugothicUB" panose="020B0900000000000000"/>
              </a:rPr>
              <a:t>1.97</a:t>
            </a:r>
            <a:r>
              <a:rPr lang="ja-JP" altLang="en-US" sz="2400" dirty="0">
                <a:solidFill>
                  <a:schemeClr val="bg1"/>
                </a:solidFill>
                <a:ea typeface="HGPSoeiKakugothicUB" panose="020B0900000000000000"/>
              </a:rPr>
              <a:t>万</a:t>
            </a:r>
            <a:r>
              <a:rPr lang="ja-JP" altLang="en-US" sz="2400" dirty="0" smtClean="0">
                <a:solidFill>
                  <a:schemeClr val="bg1"/>
                </a:solidFill>
                <a:effectLst/>
                <a:ea typeface="HGPSoeiKakugothicUB" panose="020B0900000000000000"/>
              </a:rPr>
              <a:t>歩</a:t>
            </a:r>
            <a:r>
              <a:rPr lang="en-US" altLang="ja-JP" sz="2400" dirty="0">
                <a:solidFill>
                  <a:schemeClr val="bg1"/>
                </a:solidFill>
                <a:effectLst/>
                <a:ea typeface="HGPSoeiKakugothicUB" panose="020B0900000000000000"/>
              </a:rPr>
              <a:t>/</a:t>
            </a:r>
            <a:r>
              <a:rPr lang="ja-JP" altLang="en-US" sz="2400" dirty="0">
                <a:solidFill>
                  <a:schemeClr val="bg1"/>
                </a:solidFill>
                <a:effectLst/>
                <a:ea typeface="HGPSoeiKakugothicUB" panose="020B0900000000000000"/>
              </a:rPr>
              <a:t>年</a:t>
            </a:r>
            <a:r>
              <a:rPr lang="en-US" altLang="ja-JP" sz="2400" dirty="0">
                <a:solidFill>
                  <a:schemeClr val="bg1"/>
                </a:solidFill>
                <a:effectLst/>
                <a:ea typeface="HGPSoeiKakugothicUB" panose="020B0900000000000000"/>
              </a:rPr>
              <a:t> </a:t>
            </a:r>
            <a:endParaRPr lang="en-US" altLang="ja-JP" sz="2400" dirty="0" smtClean="0">
              <a:solidFill>
                <a:schemeClr val="bg1"/>
              </a:solidFill>
              <a:effectLst/>
              <a:ea typeface="HGPSoeiKakugothicUB" panose="020B0900000000000000"/>
            </a:endParaRPr>
          </a:p>
          <a:p>
            <a:pPr algn="ctr"/>
            <a:r>
              <a:rPr lang="ja-JP" altLang="en-US" sz="2400" dirty="0" smtClean="0">
                <a:solidFill>
                  <a:schemeClr val="bg1"/>
                </a:solidFill>
                <a:effectLst/>
                <a:ea typeface="HGPSoeiKakugothicUB" panose="020B0900000000000000"/>
              </a:rPr>
              <a:t>≒</a:t>
            </a:r>
            <a:r>
              <a:rPr lang="en-US" altLang="ja-JP" sz="2400" dirty="0">
                <a:solidFill>
                  <a:schemeClr val="bg1"/>
                </a:solidFill>
                <a:effectLst/>
                <a:ea typeface="HGPSoeiKakugothicUB" panose="020B0900000000000000"/>
              </a:rPr>
              <a:t>1,380km/</a:t>
            </a:r>
            <a:r>
              <a:rPr lang="ja-JP" altLang="en-US" sz="2400" dirty="0">
                <a:solidFill>
                  <a:schemeClr val="bg1"/>
                </a:solidFill>
                <a:effectLst/>
                <a:ea typeface="HGPSoeiKakugothicUB" panose="020B0900000000000000"/>
              </a:rPr>
              <a:t>年</a:t>
            </a:r>
            <a:r>
              <a:rPr lang="en-US" altLang="ja-JP" sz="2400" dirty="0">
                <a:solidFill>
                  <a:schemeClr val="bg1"/>
                </a:solidFill>
                <a:effectLst/>
                <a:ea typeface="HGPSoeiKakugothicUB" panose="020B0900000000000000"/>
              </a:rPr>
              <a:t> </a:t>
            </a:r>
            <a:endParaRPr lang="en-US" sz="2400" dirty="0">
              <a:solidFill>
                <a:schemeClr val="bg1"/>
              </a:solidFill>
              <a:effectLst/>
              <a:ea typeface="HGPSoeiKakugothicUB" panose="020B090000000000000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549" y="594487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５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．総務人事の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化（勤怠・産業・交代情報をリアルタイムに可視化）</a:t>
            </a:r>
            <a:r>
              <a:rPr lang="ja-JP" altLang="en-US" sz="2000" dirty="0"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" descr="Hasil gambar untuk barcode scanner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559" y="2315713"/>
            <a:ext cx="4049030" cy="22658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081" y="3934913"/>
            <a:ext cx="2821343" cy="191650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3914" y="2377798"/>
            <a:ext cx="4129371" cy="2387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2137" y="3620136"/>
            <a:ext cx="2943724" cy="22903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3285" y="2450686"/>
            <a:ext cx="3197291" cy="19474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9936" y="3934913"/>
            <a:ext cx="3022965" cy="157061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05305" y="3424434"/>
            <a:ext cx="1887785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日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常勤怠状況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04881" y="2901348"/>
            <a:ext cx="2170980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日常残業状況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残業予算対実績状況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481652" y="4472937"/>
            <a:ext cx="2248528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打刻、申請対実績情報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01214" y="4655983"/>
            <a:ext cx="233986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打刻、欠席理由情報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112261" y="5213142"/>
            <a:ext cx="2850640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ＷＥＢメッセージで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社員は人事と確認やり取り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055250" y="3249556"/>
            <a:ext cx="2850640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各社員の勤怠情報（詳細）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37102" y="698448"/>
            <a:ext cx="2366896" cy="1104217"/>
            <a:chOff x="4095222" y="1151234"/>
            <a:chExt cx="2366896" cy="1104217"/>
          </a:xfrm>
        </p:grpSpPr>
        <p:pic>
          <p:nvPicPr>
            <p:cNvPr id="22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862" y="1151234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4095222" y="1562442"/>
              <a:ext cx="1327966" cy="422702"/>
              <a:chOff x="4095222" y="1562442"/>
              <a:chExt cx="1327966" cy="422702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4095222" y="1703343"/>
                <a:ext cx="13279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4095222" y="1844244"/>
                <a:ext cx="1327966" cy="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4095222" y="1985144"/>
                <a:ext cx="132796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4095222" y="1562442"/>
                <a:ext cx="1327966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22" name="Picture 6" descr="Hasil gambar untuk 時計イラスト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575" y="841742"/>
            <a:ext cx="690616" cy="6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Gambar terkait"/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7627" y1="65497" x2="7627" y2="65497"/>
                        <a14:foregroundMark x1="94492" y1="65058" x2="94492" y2="65058"/>
                        <a14:foregroundMark x1="67797" y1="97368" x2="67797" y2="97368"/>
                        <a14:foregroundMark x1="39831" y1="96930" x2="39831" y2="96930"/>
                        <a14:foregroundMark x1="42373" y1="94883" x2="42373" y2="94883"/>
                        <a14:foregroundMark x1="12712" y1="64912" x2="12712" y2="64912"/>
                        <a14:foregroundMark x1="90678" y1="65351" x2="90678" y2="65351"/>
                        <a14:foregroundMark x1="58051" y1="96199" x2="58051" y2="96199"/>
                        <a14:foregroundMark x1="66949" y1="95906" x2="66949" y2="95906"/>
                        <a14:foregroundMark x1="31780" y1="96491" x2="31780" y2="96491"/>
                        <a14:foregroundMark x1="27542" y1="96930" x2="27542" y2="96930"/>
                        <a14:foregroundMark x1="11441" y1="67251" x2="11441" y2="67251"/>
                        <a14:foregroundMark x1="87288" y1="64474" x2="87288" y2="64474"/>
                        <a14:foregroundMark x1="72034" y1="95468" x2="72034" y2="95468"/>
                        <a14:foregroundMark x1="75000" y1="96930" x2="75000" y2="96930"/>
                        <a14:foregroundMark x1="83051" y1="15643" x2="83051" y2="15643"/>
                        <a14:foregroundMark x1="17373" y1="16520" x2="17373" y2="16520"/>
                        <a14:foregroundMark x1="36864" y1="18421" x2="36864" y2="18421"/>
                        <a14:foregroundMark x1="67373" y1="18129" x2="67373" y2="18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505" y="746607"/>
            <a:ext cx="403380" cy="116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ea typeface="HGPSoeiKakugothicUB" panose="020B0900000000000000"/>
              </a:rPr>
              <a:t>給</a:t>
            </a:r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与計算の精度アップ</a:t>
            </a:r>
            <a:r>
              <a:rPr lang="en-US" altLang="ja-JP" sz="2800" dirty="0" smtClean="0">
                <a:solidFill>
                  <a:schemeClr val="bg1"/>
                </a:solidFill>
                <a:ea typeface="HGPSoeiKakugothicUB" panose="020B0900000000000000"/>
              </a:rPr>
              <a:t>(</a:t>
            </a:r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社員クレームのゼロ化</a:t>
            </a:r>
            <a:r>
              <a:rPr lang="en-US" altLang="ja-JP" sz="2800" dirty="0" smtClean="0">
                <a:solidFill>
                  <a:schemeClr val="bg1"/>
                </a:solidFill>
                <a:ea typeface="HGPSoeiKakugothicUB" panose="020B0900000000000000"/>
              </a:rPr>
              <a:t>)</a:t>
            </a:r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と給与計算業務の効率化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435417" y="1773523"/>
            <a:ext cx="992054" cy="158702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27471" y="1802665"/>
            <a:ext cx="2285357" cy="13706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456623" y="1802325"/>
            <a:ext cx="5569475" cy="155703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4" name="Picture 8" descr="Gambar terkait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9098" y="664572"/>
            <a:ext cx="967105" cy="8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3760787" y="1513347"/>
            <a:ext cx="1125449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人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事担当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1176" y="655201"/>
            <a:ext cx="1759974" cy="1384430"/>
          </a:xfrm>
          <a:prstGeom prst="round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0375" y="1713733"/>
            <a:ext cx="2469602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勤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怠活動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6594" y="638762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8808" y="4012560"/>
            <a:ext cx="3591892" cy="1926021"/>
          </a:xfrm>
          <a:prstGeom prst="rect">
            <a:avLst/>
          </a:prstGeom>
        </p:spPr>
      </p:pic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SoeiKakugothicUB"/>
              </a:rPr>
              <a:t>６</a:t>
            </a:r>
            <a:r>
              <a:rPr lang="ja-JP" altLang="en-US" sz="2400" dirty="0" smtClean="0">
                <a:latin typeface="HGP創英角ｺﾞｼｯｸUB" pitchFamily="50" charset="-128"/>
                <a:ea typeface="HGPSoeiKakugothicUB"/>
              </a:rPr>
              <a:t>．</a:t>
            </a:r>
            <a:r>
              <a:rPr lang="en-US" altLang="ja-JP" sz="2400" dirty="0" smtClean="0">
                <a:latin typeface="HGP創英角ｺﾞｼｯｸUB" pitchFamily="50" charset="-128"/>
                <a:ea typeface="HGPSoeiKakugothicUB"/>
              </a:rPr>
              <a:t>MI</a:t>
            </a:r>
            <a:r>
              <a:rPr lang="en-US" altLang="ja-JP" sz="2400" dirty="0">
                <a:latin typeface="HGP創英角ｺﾞｼｯｸUB" pitchFamily="50" charset="-128"/>
                <a:ea typeface="HGPSoeiKakugothicUB"/>
              </a:rPr>
              <a:t>S</a:t>
            </a:r>
            <a:r>
              <a:rPr lang="ja-JP" altLang="en-US" sz="2400" dirty="0" smtClean="0">
                <a:latin typeface="HGP創英角ｺﾞｼｯｸUB" pitchFamily="50" charset="-128"/>
                <a:ea typeface="HGPSoeiKakugothicUB"/>
              </a:rPr>
              <a:t>の</a:t>
            </a:r>
            <a:r>
              <a:rPr lang="en-US" altLang="ja-JP" sz="2400" dirty="0" smtClean="0">
                <a:latin typeface="HGP創英角ｺﾞｼｯｸUB" pitchFamily="50" charset="-128"/>
                <a:ea typeface="HGPSoeiKakugothicUB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SoeiKakugothicUB"/>
              </a:rPr>
              <a:t>改善　（</a:t>
            </a:r>
            <a:r>
              <a:rPr lang="en-US" altLang="ja-JP" sz="2400" dirty="0" smtClean="0">
                <a:latin typeface="HGP創英角ｺﾞｼｯｸUB" pitchFamily="50" charset="-128"/>
                <a:ea typeface="HGPSoeiKakugothicUB"/>
              </a:rPr>
              <a:t>IT</a:t>
            </a:r>
            <a:r>
              <a:rPr lang="ja-JP" altLang="en-US" sz="2400" dirty="0">
                <a:latin typeface="HGP創英角ｺﾞｼｯｸUB" pitchFamily="50" charset="-128"/>
                <a:ea typeface="HGPSoeiKakugothicUB"/>
              </a:rPr>
              <a:t>資産</a:t>
            </a:r>
            <a:r>
              <a:rPr lang="ja-JP" altLang="en-US" sz="2400" dirty="0" smtClean="0">
                <a:latin typeface="HGP創英角ｺﾞｼｯｸUB" pitchFamily="50" charset="-128"/>
                <a:ea typeface="HGPSoeiKakugothicUB"/>
              </a:rPr>
              <a:t>管理の可視化）</a:t>
            </a:r>
            <a:endParaRPr lang="ja-JP" altLang="en-US" sz="2000" dirty="0">
              <a:latin typeface="HGP創英角ｺﾞｼｯｸUB" pitchFamily="50" charset="-128"/>
              <a:ea typeface="HGPSoeiKakugothicUB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95781" y="2778601"/>
            <a:ext cx="2346003" cy="197004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正確で効率の良い</a:t>
            </a:r>
            <a:r>
              <a:rPr lang="en-US" altLang="ja-JP" sz="2800" dirty="0"/>
              <a:t>IT</a:t>
            </a:r>
            <a:r>
              <a:rPr lang="ja-JP" altLang="en-US" sz="2800" dirty="0"/>
              <a:t>機器管</a:t>
            </a:r>
            <a:r>
              <a:rPr lang="ja-JP" altLang="en-US" sz="2800" dirty="0" smtClean="0"/>
              <a:t>理の実現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483" y="2564600"/>
            <a:ext cx="5819775" cy="289035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512037" y="765266"/>
            <a:ext cx="2366896" cy="1104217"/>
            <a:chOff x="4095222" y="1151234"/>
            <a:chExt cx="2366896" cy="1104217"/>
          </a:xfrm>
        </p:grpSpPr>
        <p:pic>
          <p:nvPicPr>
            <p:cNvPr id="21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862" y="1151234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Group 22"/>
            <p:cNvGrpSpPr/>
            <p:nvPr/>
          </p:nvGrpSpPr>
          <p:grpSpPr>
            <a:xfrm>
              <a:off x="4095222" y="1562442"/>
              <a:ext cx="1327966" cy="422702"/>
              <a:chOff x="4095222" y="1562442"/>
              <a:chExt cx="1327966" cy="422702"/>
            </a:xfrm>
          </p:grpSpPr>
          <p:cxnSp>
            <p:nvCxnSpPr>
              <p:cNvPr id="24" name="Straight Arrow Connector 23"/>
              <p:cNvCxnSpPr/>
              <p:nvPr/>
            </p:nvCxnSpPr>
            <p:spPr>
              <a:xfrm>
                <a:off x="4095222" y="1703343"/>
                <a:ext cx="13279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4095222" y="1844244"/>
                <a:ext cx="1327966" cy="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4095222" y="1985144"/>
                <a:ext cx="132796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4095222" y="1562442"/>
                <a:ext cx="1327966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Oval 30"/>
          <p:cNvSpPr/>
          <p:nvPr/>
        </p:nvSpPr>
        <p:spPr>
          <a:xfrm>
            <a:off x="1162597" y="790505"/>
            <a:ext cx="1289569" cy="1208709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</a:rPr>
              <a:t>IT</a:t>
            </a:r>
            <a:r>
              <a:rPr lang="ja-JP" altLang="en-US" dirty="0" smtClean="0">
                <a:solidFill>
                  <a:schemeClr val="tx1"/>
                </a:solidFill>
              </a:rPr>
              <a:t>資産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3549" y="594487"/>
            <a:ext cx="1655954" cy="4284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526" y="3018204"/>
            <a:ext cx="6373197" cy="2056236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4591050" y="1802665"/>
            <a:ext cx="1385597" cy="147511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025773" y="3147768"/>
            <a:ext cx="233986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ロケーショ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ン別情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439324" y="2945118"/>
            <a:ext cx="233986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全体</a:t>
            </a:r>
            <a:r>
              <a:rPr lang="en-US" altLang="ja-JP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IT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資産台帳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6872" y="3999493"/>
            <a:ext cx="3278734" cy="18027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6" name="Rectangle 35"/>
          <p:cNvSpPr/>
          <p:nvPr/>
        </p:nvSpPr>
        <p:spPr>
          <a:xfrm>
            <a:off x="2586208" y="4124807"/>
            <a:ext cx="233986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エンドユーザー別情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609254" y="1802665"/>
            <a:ext cx="1993970" cy="1055623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224520" y="1857133"/>
            <a:ext cx="366530" cy="226767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936864" y="3025446"/>
            <a:ext cx="2809801" cy="2795317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9068258" y="3096057"/>
            <a:ext cx="2484838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各</a:t>
            </a:r>
            <a:r>
              <a:rPr lang="en-US" altLang="ja-JP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IT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機器に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  <a:p>
            <a:r>
              <a:rPr lang="en-US" altLang="ja-JP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QR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コードで物品管理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75068" y="866450"/>
            <a:ext cx="2911763" cy="181711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068258" y="2072300"/>
            <a:ext cx="2843001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現場で支給された</a:t>
            </a:r>
            <a:r>
              <a:rPr lang="en-US" altLang="ja-JP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IT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機器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の定期棚卸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619185" y="5167956"/>
            <a:ext cx="1678955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部門責任者別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36029" y="1869483"/>
            <a:ext cx="2014602" cy="339729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4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>
          <a:xfrm>
            <a:off x="2616488" y="1660834"/>
            <a:ext cx="6977456" cy="2192043"/>
          </a:xfrm>
        </p:spPr>
        <p:txBody>
          <a:bodyPr/>
          <a:lstStyle/>
          <a:p>
            <a:r>
              <a:rPr lang="ja-JP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完成</a:t>
            </a:r>
            <a:r>
              <a:rPr lang="ja-JP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品出向実績のＩｏＴ</a:t>
            </a:r>
            <a:r>
              <a:rPr lang="en-US" altLang="ja-JP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 </a:t>
            </a:r>
            <a:r>
              <a:rPr lang="ja-JP" alt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化</a:t>
            </a:r>
          </a:p>
        </p:txBody>
      </p:sp>
      <p:sp>
        <p:nvSpPr>
          <p:cNvPr id="6" name="テキスト プレースホルダ 14"/>
          <p:cNvSpPr>
            <a:spLocks noGrp="1"/>
          </p:cNvSpPr>
          <p:nvPr>
            <p:ph type="body" sz="quarter" idx="13"/>
          </p:nvPr>
        </p:nvSpPr>
        <p:spPr>
          <a:xfrm>
            <a:off x="10097729" y="260187"/>
            <a:ext cx="1580706" cy="333067"/>
          </a:xfrm>
        </p:spPr>
        <p:txBody>
          <a:bodyPr/>
          <a:lstStyle/>
          <a:p>
            <a:r>
              <a:rPr lang="en-US" altLang="ja-JP" sz="1200" dirty="0"/>
              <a:t>2018</a:t>
            </a:r>
            <a:r>
              <a:rPr lang="ja-JP" altLang="en-US" sz="1200" dirty="0"/>
              <a:t>年度版</a:t>
            </a:r>
            <a:r>
              <a:rPr lang="en-US" altLang="ja-JP" sz="1200" dirty="0"/>
              <a:t>_</a:t>
            </a:r>
            <a:r>
              <a:rPr lang="ja-JP" altLang="en-US" sz="1200" dirty="0"/>
              <a:t>中間</a:t>
            </a:r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2"/>
          </p:nvPr>
        </p:nvSpPr>
        <p:spPr>
          <a:xfrm>
            <a:off x="8094134" y="6067885"/>
            <a:ext cx="3734261" cy="419100"/>
          </a:xfrm>
        </p:spPr>
        <p:txBody>
          <a:bodyPr/>
          <a:lstStyle/>
          <a:p>
            <a:r>
              <a:rPr kumimoji="1" lang="en-US" altLang="ja-JP" dirty="0"/>
              <a:t>YPM</a:t>
            </a:r>
            <a:r>
              <a:rPr kumimoji="1" lang="ja-JP" altLang="en-US" dirty="0"/>
              <a:t>中間報告会</a:t>
            </a:r>
          </a:p>
        </p:txBody>
      </p:sp>
    </p:spTree>
    <p:extLst>
      <p:ext uri="{BB962C8B-B14F-4D97-AF65-F5344CB8AC3E}">
        <p14:creationId xmlns:p14="http://schemas.microsoft.com/office/powerpoint/2010/main" val="295840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SoeiKakugothicUB"/>
              </a:rPr>
              <a:t>１</a:t>
            </a:r>
            <a:r>
              <a:rPr lang="ja-JP" altLang="en-US" sz="2400" dirty="0" smtClean="0">
                <a:latin typeface="HGP創英角ｺﾞｼｯｸUB" pitchFamily="50" charset="-128"/>
                <a:ea typeface="HGPSoeiKakugothicUB"/>
              </a:rPr>
              <a:t>．</a:t>
            </a:r>
            <a:r>
              <a:rPr lang="en-US" altLang="ja-JP" sz="2400" dirty="0" smtClean="0">
                <a:latin typeface="HGP創英角ｺﾞｼｯｸUB" pitchFamily="50" charset="-128"/>
                <a:ea typeface="HGPSoeiKakugothicUB"/>
              </a:rPr>
              <a:t>MIS</a:t>
            </a:r>
            <a:r>
              <a:rPr lang="ja-JP" altLang="en-US" sz="2400" dirty="0" smtClean="0">
                <a:latin typeface="HGP創英角ｺﾞｼｯｸUB" pitchFamily="50" charset="-128"/>
                <a:ea typeface="HGPSoeiKakugothicUB"/>
              </a:rPr>
              <a:t>の</a:t>
            </a:r>
            <a:r>
              <a:rPr lang="en-US" altLang="ja-JP" sz="2400" dirty="0" smtClean="0">
                <a:latin typeface="HGP創英角ｺﾞｼｯｸUB" pitchFamily="50" charset="-128"/>
                <a:ea typeface="HGPSoeiKakugothicUB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SoeiKakugothicUB"/>
              </a:rPr>
              <a:t>改善　（コ</a:t>
            </a:r>
            <a:r>
              <a:rPr lang="ja-JP" altLang="en-US" sz="2400" dirty="0">
                <a:latin typeface="HGP創英角ｺﾞｼｯｸUB" pitchFamily="50" charset="-128"/>
                <a:ea typeface="HGPSoeiKakugothicUB"/>
              </a:rPr>
              <a:t>ー</a:t>
            </a:r>
            <a:r>
              <a:rPr lang="ja-JP" altLang="en-US" sz="2400" dirty="0" smtClean="0">
                <a:latin typeface="HGP創英角ｺﾞｼｯｸUB" pitchFamily="50" charset="-128"/>
                <a:ea typeface="HGPSoeiKakugothicUB"/>
              </a:rPr>
              <a:t>ド集約＆データ収集の無人化）</a:t>
            </a:r>
            <a:endParaRPr lang="ja-JP" altLang="en-US" sz="2000" dirty="0">
              <a:latin typeface="HGP創英角ｺﾞｼｯｸUB" pitchFamily="50" charset="-128"/>
              <a:ea typeface="HGPSoeiKakugothicUB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95781" y="2778601"/>
            <a:ext cx="2346003" cy="197004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335328" y="588464"/>
            <a:ext cx="3405460" cy="3835205"/>
            <a:chOff x="7430858" y="1113938"/>
            <a:chExt cx="4049768" cy="47956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30858" y="1113938"/>
              <a:ext cx="4049768" cy="23389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925" t="11334" r="35490" b="29711"/>
            <a:stretch/>
          </p:blipFill>
          <p:spPr>
            <a:xfrm>
              <a:off x="7430858" y="3578524"/>
              <a:ext cx="4049768" cy="2331015"/>
            </a:xfrm>
            <a:prstGeom prst="rect">
              <a:avLst/>
            </a:prstGeom>
          </p:spPr>
        </p:pic>
        <p:sp>
          <p:nvSpPr>
            <p:cNvPr id="69" name="Rectangle 68"/>
            <p:cNvSpPr/>
            <p:nvPr/>
          </p:nvSpPr>
          <p:spPr>
            <a:xfrm>
              <a:off x="7617108" y="5420814"/>
              <a:ext cx="3863518" cy="399921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工</a:t>
              </a:r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場出荷実績のデーター収集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671863" y="1624069"/>
              <a:ext cx="2884091" cy="58477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　　　　↑</a:t>
              </a:r>
              <a:endParaRPr lang="en-US" altLang="ja-JP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/>
              </a:endParaRPr>
            </a:p>
            <a:p>
              <a:r>
                <a:rPr lang="en-US" altLang="ja-JP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RFID</a:t>
              </a:r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アンテナ</a:t>
              </a:r>
              <a:r>
                <a:rPr lang="en-US" altLang="ja-JP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 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792336" y="4638290"/>
              <a:ext cx="2884091" cy="584775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　　　　↑</a:t>
              </a:r>
              <a:endParaRPr lang="en-US" altLang="ja-JP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/>
              </a:endParaRPr>
            </a:p>
            <a:p>
              <a:r>
                <a:rPr lang="en-US" altLang="ja-JP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RFID </a:t>
              </a:r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アンテナ</a:t>
              </a:r>
              <a:r>
                <a:rPr lang="en-US" altLang="ja-JP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/>
                </a:rPr>
                <a:t> </a:t>
              </a:r>
              <a:endParaRPr lang="en-US" sz="1600" b="0" cap="none" spc="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集約化＆無人化によるデータ収集の効率化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71206" y="678616"/>
            <a:ext cx="5717828" cy="4070026"/>
            <a:chOff x="209218" y="1091224"/>
            <a:chExt cx="6419781" cy="471942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9218" y="1091224"/>
              <a:ext cx="4213327" cy="339687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26" b="89840" l="0" r="99739">
                          <a14:foregroundMark x1="4637" y1="41355" x2="4637" y2="41355"/>
                          <a14:foregroundMark x1="91770" y1="62210" x2="91770" y2="62210"/>
                          <a14:foregroundMark x1="91574" y1="50802" x2="91574" y2="50802"/>
                          <a14:foregroundMark x1="91901" y1="54189" x2="91901" y2="54189"/>
                          <a14:backgroundMark x1="95036" y1="73262" x2="95036" y2="73262"/>
                          <a14:backgroundMark x1="94317" y1="42424" x2="94317" y2="424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-801981" y="3161337"/>
              <a:ext cx="3825296" cy="1473323"/>
            </a:xfrm>
            <a:prstGeom prst="rect">
              <a:avLst/>
            </a:prstGeom>
          </p:spPr>
        </p:pic>
        <p:sp>
          <p:nvSpPr>
            <p:cNvPr id="9" name="Rounded Rectangular Callout 8"/>
            <p:cNvSpPr/>
            <p:nvPr/>
          </p:nvSpPr>
          <p:spPr>
            <a:xfrm>
              <a:off x="2816133" y="3400949"/>
              <a:ext cx="3812866" cy="1105678"/>
            </a:xfrm>
            <a:prstGeom prst="wedgeRoundRectCallout">
              <a:avLst>
                <a:gd name="adj1" fmla="val -109041"/>
                <a:gd name="adj2" fmla="val -71706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 smtClean="0">
                  <a:ea typeface="HGPSoeiKakugothicUB" panose="020B0900000000000000"/>
                </a:rPr>
                <a:t>出荷先（港）</a:t>
              </a:r>
              <a:endParaRPr lang="en-US" altLang="ja-JP" dirty="0" smtClean="0">
                <a:ea typeface="HGPSoeiKakugothicUB" panose="020B0900000000000000"/>
              </a:endParaRPr>
            </a:p>
            <a:p>
              <a:r>
                <a:rPr lang="ja-JP" altLang="en-US" dirty="0">
                  <a:ea typeface="HGPSoeiKakugothicUB" panose="020B0900000000000000"/>
                </a:rPr>
                <a:t>出</a:t>
              </a:r>
              <a:r>
                <a:rPr lang="ja-JP" altLang="en-US" dirty="0" smtClean="0">
                  <a:ea typeface="HGPSoeiKakugothicUB" panose="020B0900000000000000"/>
                </a:rPr>
                <a:t>荷台数（同じパレット）</a:t>
              </a:r>
              <a:endParaRPr lang="en-US" altLang="ja-JP" dirty="0" smtClean="0">
                <a:ea typeface="HGPSoeiKakugothicUB" panose="020B0900000000000000"/>
              </a:endParaRPr>
            </a:p>
            <a:p>
              <a:r>
                <a:rPr lang="ja-JP" altLang="en-US" dirty="0">
                  <a:ea typeface="HGPSoeiKakugothicUB" panose="020B0900000000000000"/>
                </a:rPr>
                <a:t>出</a:t>
              </a:r>
              <a:r>
                <a:rPr lang="ja-JP" altLang="en-US" dirty="0" smtClean="0">
                  <a:ea typeface="HGPSoeiKakugothicUB" panose="020B0900000000000000"/>
                </a:rPr>
                <a:t>荷台数（同じコンテナー）</a:t>
              </a:r>
              <a:endParaRPr lang="en-US" dirty="0">
                <a:ea typeface="HGPSoeiKakugothicUB" panose="020B0900000000000000"/>
              </a:endParaRPr>
            </a:p>
          </p:txBody>
        </p:sp>
        <p:sp>
          <p:nvSpPr>
            <p:cNvPr id="26" name="Rounded Rectangular Callout 25"/>
            <p:cNvSpPr/>
            <p:nvPr/>
          </p:nvSpPr>
          <p:spPr>
            <a:xfrm>
              <a:off x="4468838" y="2702303"/>
              <a:ext cx="2160160" cy="573037"/>
            </a:xfrm>
            <a:prstGeom prst="wedgeRoundRectCallout">
              <a:avLst>
                <a:gd name="adj1" fmla="val -235777"/>
                <a:gd name="adj2" fmla="val -18162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 smtClean="0">
                  <a:ea typeface="HGPSoeiKakugothicUB" panose="020B0900000000000000"/>
                </a:rPr>
                <a:t>品番・品名</a:t>
              </a:r>
              <a:endParaRPr lang="en-US" dirty="0">
                <a:ea typeface="HGPSoeiKakugothicUB" panose="020B0900000000000000"/>
              </a:endParaRPr>
            </a:p>
          </p:txBody>
        </p:sp>
        <p:sp>
          <p:nvSpPr>
            <p:cNvPr id="27" name="Rounded Rectangular Callout 26"/>
            <p:cNvSpPr/>
            <p:nvPr/>
          </p:nvSpPr>
          <p:spPr>
            <a:xfrm>
              <a:off x="3214863" y="4786477"/>
              <a:ext cx="3414134" cy="573037"/>
            </a:xfrm>
            <a:prstGeom prst="wedgeRoundRectCallout">
              <a:avLst>
                <a:gd name="adj1" fmla="val -120586"/>
                <a:gd name="adj2" fmla="val -53622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 smtClean="0">
                  <a:ea typeface="HGPSoeiKakugothicUB" panose="020B0900000000000000"/>
                </a:rPr>
                <a:t>完成品整番リスト</a:t>
              </a:r>
              <a:endParaRPr lang="en-US" dirty="0">
                <a:ea typeface="HGPSoeiKakugothicUB" panose="020B0900000000000000"/>
              </a:endParaRPr>
            </a:p>
          </p:txBody>
        </p:sp>
        <p:sp>
          <p:nvSpPr>
            <p:cNvPr id="28" name="Rounded Rectangular Callout 27"/>
            <p:cNvSpPr/>
            <p:nvPr/>
          </p:nvSpPr>
          <p:spPr>
            <a:xfrm>
              <a:off x="3671096" y="1374938"/>
              <a:ext cx="2957901" cy="455952"/>
            </a:xfrm>
            <a:prstGeom prst="wedgeRoundRectCallout">
              <a:avLst>
                <a:gd name="adj1" fmla="val -144257"/>
                <a:gd name="adj2" fmla="val 199602"/>
                <a:gd name="adj3" fmla="val 166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 smtClean="0">
                  <a:ea typeface="HGPSoeiKakugothicUB" panose="020B0900000000000000"/>
                </a:rPr>
                <a:t>パレット単位コード</a:t>
              </a:r>
              <a:endParaRPr lang="en-US" dirty="0">
                <a:ea typeface="HGPSoeiKakugothicUB" panose="020B0900000000000000"/>
              </a:endParaRPr>
            </a:p>
          </p:txBody>
        </p:sp>
      </p:grpSp>
      <p:sp>
        <p:nvSpPr>
          <p:cNvPr id="67" name="Rectangle 66"/>
          <p:cNvSpPr/>
          <p:nvPr/>
        </p:nvSpPr>
        <p:spPr>
          <a:xfrm>
            <a:off x="7299097" y="2136289"/>
            <a:ext cx="3822267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/>
              </a:rPr>
              <a:t>総組から完成品倉庫に出向実績の収集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1206" y="4600928"/>
            <a:ext cx="571782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b="1" dirty="0" smtClean="0"/>
              <a:t>パレット単位コード化のメリット</a:t>
            </a:r>
            <a:endParaRPr lang="en-US" altLang="ja-JP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デー</a:t>
            </a:r>
            <a:r>
              <a:rPr lang="ja-JP" altLang="en-US" dirty="0" smtClean="0"/>
              <a:t>タ読取り回数削減　（一括読み取り）</a:t>
            </a:r>
            <a:endParaRPr lang="en-US" altLang="ja-JP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/>
              <a:t>システムで完成品受払のデータ処理の簡素化</a:t>
            </a:r>
            <a:endParaRPr lang="en-US" altLang="ja-JP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RFID</a:t>
            </a:r>
            <a:r>
              <a:rPr lang="ja-JP" altLang="en-US" dirty="0" smtClean="0"/>
              <a:t>での読み取りをスムーズになる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99097" y="4642756"/>
            <a:ext cx="344169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b="1" dirty="0" smtClean="0"/>
              <a:t>RFID</a:t>
            </a:r>
            <a:r>
              <a:rPr lang="ja-JP" altLang="en-US" b="1" dirty="0" smtClean="0"/>
              <a:t>化のメリット</a:t>
            </a:r>
            <a:endParaRPr lang="en-US" altLang="ja-JP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デー</a:t>
            </a:r>
            <a:r>
              <a:rPr lang="ja-JP" altLang="en-US" dirty="0" smtClean="0"/>
              <a:t>タ読取りの無人化</a:t>
            </a:r>
            <a:endParaRPr lang="en-US" altLang="ja-JP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 smtClean="0"/>
              <a:t>誤出荷の防止の仕組み</a:t>
            </a:r>
            <a:endParaRPr lang="en-US" altLang="ja-JP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23288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改善効果</a:t>
            </a:r>
            <a:endParaRPr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SoeiKakugothicUB" panose="020B0900000000000000"/>
              <a:ea typeface="+mn-ea"/>
            </a:endParaRPr>
          </a:p>
        </p:txBody>
      </p:sp>
      <p:sp>
        <p:nvSpPr>
          <p:cNvPr id="6" name="テキスト プレースホルダ 14"/>
          <p:cNvSpPr>
            <a:spLocks noGrp="1"/>
          </p:cNvSpPr>
          <p:nvPr>
            <p:ph type="body" sz="quarter" idx="13"/>
          </p:nvPr>
        </p:nvSpPr>
        <p:spPr>
          <a:xfrm>
            <a:off x="10097729" y="260187"/>
            <a:ext cx="1580706" cy="333067"/>
          </a:xfrm>
        </p:spPr>
        <p:txBody>
          <a:bodyPr/>
          <a:lstStyle/>
          <a:p>
            <a:r>
              <a:rPr lang="en-US" altLang="ja-JP" sz="1200" dirty="0"/>
              <a:t>2018</a:t>
            </a:r>
            <a:r>
              <a:rPr lang="ja-JP" altLang="en-US" sz="1200" dirty="0"/>
              <a:t>年度版</a:t>
            </a:r>
            <a:r>
              <a:rPr lang="en-US" altLang="ja-JP" sz="1200" dirty="0"/>
              <a:t>_</a:t>
            </a:r>
            <a:r>
              <a:rPr lang="ja-JP" altLang="en-US" sz="1200" dirty="0"/>
              <a:t>中間</a:t>
            </a:r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2"/>
          </p:nvPr>
        </p:nvSpPr>
        <p:spPr>
          <a:xfrm>
            <a:off x="8094134" y="6067885"/>
            <a:ext cx="3734261" cy="419100"/>
          </a:xfrm>
        </p:spPr>
        <p:txBody>
          <a:bodyPr/>
          <a:lstStyle/>
          <a:p>
            <a:r>
              <a:rPr kumimoji="1" lang="en-US" altLang="ja-JP" dirty="0"/>
              <a:t>YPM</a:t>
            </a:r>
            <a:r>
              <a:rPr kumimoji="1" lang="ja-JP" altLang="en-US" dirty="0"/>
              <a:t>中間報告会</a:t>
            </a:r>
          </a:p>
        </p:txBody>
      </p:sp>
    </p:spTree>
    <p:extLst>
      <p:ext uri="{BB962C8B-B14F-4D97-AF65-F5344CB8AC3E}">
        <p14:creationId xmlns:p14="http://schemas.microsoft.com/office/powerpoint/2010/main" val="287876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332208"/>
              </p:ext>
            </p:extLst>
          </p:nvPr>
        </p:nvGraphicFramePr>
        <p:xfrm>
          <a:off x="452472" y="1608700"/>
          <a:ext cx="9856299" cy="494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8708" y="1"/>
            <a:ext cx="10300063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１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．改善効果（納期遵守工場）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C2D1-5531-664B-97F6-D4F6B472B198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805217" y="2761143"/>
            <a:ext cx="9840036" cy="27294"/>
          </a:xfrm>
          <a:prstGeom prst="straightConnector1">
            <a:avLst/>
          </a:prstGeom>
          <a:ln>
            <a:solidFill>
              <a:srgbClr val="FF0066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asil gambar untuk shipping container clipart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7778" y1="49667" x2="77778" y2="49667"/>
                        <a14:foregroundMark x1="77000" y1="41667" x2="77000" y2="41667"/>
                        <a14:foregroundMark x1="76556" y1="55000" x2="76556" y2="55000"/>
                        <a14:foregroundMark x1="75556" y1="34333" x2="75556" y2="34333"/>
                        <a14:foregroundMark x1="75556" y1="53000" x2="75556" y2="53000"/>
                        <a14:foregroundMark x1="77778" y1="31000" x2="77778" y2="31000"/>
                        <a14:foregroundMark x1="74667" y1="28333" x2="74667" y2="28333"/>
                        <a14:foregroundMark x1="74667" y1="25000" x2="74667" y2="25000"/>
                        <a14:foregroundMark x1="7444" y1="52667" x2="7444" y2="52667"/>
                        <a14:foregroundMark x1="7000" y1="47333" x2="7000" y2="47333"/>
                        <a14:foregroundMark x1="7111" y1="41667" x2="7111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0049110" y="1743955"/>
            <a:ext cx="2082148" cy="12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8824687" y="4030145"/>
            <a:ext cx="2737530" cy="1492981"/>
          </a:xfrm>
          <a:prstGeom prst="wedgeRoundRectCallout">
            <a:avLst>
              <a:gd name="adj1" fmla="val 30393"/>
              <a:gd name="adj2" fmla="val -86862"/>
              <a:gd name="adj3" fmla="val 16667"/>
            </a:avLst>
          </a:prstGeom>
          <a:solidFill>
            <a:srgbClr val="FFFF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b="1" dirty="0">
                <a:solidFill>
                  <a:srgbClr val="FF0066"/>
                </a:solidFill>
              </a:rPr>
              <a:t>平均遵守率</a:t>
            </a:r>
            <a:r>
              <a:rPr lang="en-US" altLang="ja-JP" b="1" dirty="0">
                <a:solidFill>
                  <a:srgbClr val="FF0066"/>
                </a:solidFill>
              </a:rPr>
              <a:t> 99.80%</a:t>
            </a: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未達成要因 </a:t>
            </a:r>
            <a:r>
              <a:rPr lang="en-US" altLang="ja-JP" dirty="0">
                <a:solidFill>
                  <a:schemeClr val="tx1"/>
                </a:solidFill>
              </a:rPr>
              <a:t> -0.02%</a:t>
            </a:r>
            <a:r>
              <a:rPr lang="ja-JP" altLang="en-US" dirty="0">
                <a:solidFill>
                  <a:schemeClr val="tx1"/>
                </a:solidFill>
              </a:rPr>
              <a:t>　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設備</a:t>
            </a:r>
            <a:r>
              <a:rPr lang="en-US" altLang="ja-JP" dirty="0">
                <a:solidFill>
                  <a:schemeClr val="tx1"/>
                </a:solidFill>
              </a:rPr>
              <a:t> -0.09% 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材料</a:t>
            </a:r>
            <a:r>
              <a:rPr lang="en-US" altLang="ja-JP" dirty="0">
                <a:solidFill>
                  <a:schemeClr val="tx1"/>
                </a:solidFill>
              </a:rPr>
              <a:t> -0.07%</a:t>
            </a:r>
            <a:r>
              <a:rPr lang="ja-JP" altLang="en-US" dirty="0">
                <a:solidFill>
                  <a:schemeClr val="tx1"/>
                </a:solidFill>
              </a:rPr>
              <a:t> </a:t>
            </a:r>
            <a:endParaRPr lang="en-US" altLang="ja-JP" dirty="0">
              <a:solidFill>
                <a:schemeClr val="tx1"/>
              </a:solidFill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</a:rPr>
              <a:t>品質</a:t>
            </a:r>
            <a:r>
              <a:rPr lang="en-US" altLang="ja-JP" dirty="0">
                <a:solidFill>
                  <a:schemeClr val="tx1"/>
                </a:solidFill>
              </a:rPr>
              <a:t> -0.03%</a:t>
            </a:r>
          </a:p>
        </p:txBody>
      </p:sp>
      <p:pic>
        <p:nvPicPr>
          <p:cNvPr id="21" name="Picture 2" descr="Hasil gambar untuk container truck clipart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9715716" y="2693170"/>
            <a:ext cx="2145071" cy="6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8708" y="635195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latin typeface="HGP創英角ｺﾞｼｯｸUB" pitchFamily="50" charset="-128"/>
                <a:ea typeface="HGPSoeiKakugothicUB" panose="020B0900000000000000"/>
              </a:rPr>
              <a:t>可視化によって工</a:t>
            </a:r>
            <a:r>
              <a:rPr lang="ja-JP" altLang="en-US" sz="2800" dirty="0">
                <a:solidFill>
                  <a:schemeClr val="bg1"/>
                </a:solidFill>
                <a:latin typeface="HGP創英角ｺﾞｼｯｸUB" pitchFamily="50" charset="-128"/>
                <a:ea typeface="HGPSoeiKakugothicUB" panose="020B0900000000000000"/>
              </a:rPr>
              <a:t>場が一体化となり</a:t>
            </a:r>
            <a:r>
              <a:rPr lang="ja-JP" altLang="en-US" sz="2800" dirty="0" smtClean="0">
                <a:solidFill>
                  <a:schemeClr val="bg1"/>
                </a:solidFill>
                <a:latin typeface="HGP創英角ｺﾞｼｯｸUB" pitchFamily="50" charset="-128"/>
                <a:ea typeface="HGPSoeiKakugothicUB" panose="020B0900000000000000"/>
              </a:rPr>
              <a:t>、納期遵守率向上に繋がった！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2472" y="1876903"/>
            <a:ext cx="461928" cy="4629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989984" y="2791865"/>
            <a:ext cx="4282012" cy="2476560"/>
            <a:chOff x="2661314" y="1927113"/>
            <a:chExt cx="4282012" cy="2476560"/>
          </a:xfrm>
        </p:grpSpPr>
        <p:sp>
          <p:nvSpPr>
            <p:cNvPr id="19" name="Right Arrow 18"/>
            <p:cNvSpPr/>
            <p:nvPr/>
          </p:nvSpPr>
          <p:spPr>
            <a:xfrm rot="16200000">
              <a:off x="4390236" y="1963564"/>
              <a:ext cx="707383" cy="757935"/>
            </a:xfrm>
            <a:prstGeom prst="rightArrow">
              <a:avLst/>
            </a:prstGeom>
            <a:solidFill>
              <a:srgbClr val="FF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HGPSoeiKakugothicUB" panose="020B0900000000000000"/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 rot="16200000">
              <a:off x="5947043" y="1963564"/>
              <a:ext cx="707383" cy="757935"/>
            </a:xfrm>
            <a:prstGeom prst="rightArrow">
              <a:avLst/>
            </a:prstGeom>
            <a:solidFill>
              <a:srgbClr val="FF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HGPSoeiKakugothicUB" panose="020B090000000000000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661314" y="2743767"/>
              <a:ext cx="4282012" cy="1659906"/>
            </a:xfrm>
            <a:prstGeom prst="round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/>
            <p:cNvSpPr/>
            <p:nvPr/>
          </p:nvSpPr>
          <p:spPr>
            <a:xfrm rot="16200000">
              <a:off x="2802566" y="1932700"/>
              <a:ext cx="769110" cy="757935"/>
            </a:xfrm>
            <a:prstGeom prst="rightArrow">
              <a:avLst/>
            </a:prstGeom>
            <a:solidFill>
              <a:srgbClr val="FF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HGPSoeiKakugothicUB" panose="020B090000000000000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142818" y="2945569"/>
              <a:ext cx="3416321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2800" b="0" cap="none" spc="0" dirty="0" smtClean="0">
                  <a:ln w="0"/>
                  <a:solidFill>
                    <a:srgbClr val="FF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生産</a:t>
              </a:r>
              <a:r>
                <a:rPr lang="ja-JP" altLang="en-US" sz="2800" dirty="0">
                  <a:ln w="0"/>
                  <a:solidFill>
                    <a:srgbClr val="FF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業</a:t>
              </a:r>
              <a:r>
                <a:rPr lang="ja-JP" altLang="en-US" sz="2800" dirty="0" smtClean="0">
                  <a:ln w="0"/>
                  <a:solidFill>
                    <a:srgbClr val="FF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務の</a:t>
              </a:r>
              <a:r>
                <a:rPr lang="ja-JP" altLang="en-US" sz="2800" b="0" cap="none" spc="0" dirty="0" smtClean="0">
                  <a:ln w="0"/>
                  <a:solidFill>
                    <a:srgbClr val="FF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効率向上</a:t>
              </a:r>
              <a:endParaRPr lang="en-US" sz="2800" b="0" cap="none" spc="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808861" y="3576341"/>
              <a:ext cx="413446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ja-JP" altLang="en-US" sz="2800" dirty="0">
                  <a:ln w="0"/>
                  <a:solidFill>
                    <a:srgbClr val="FF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生産支援</a:t>
              </a:r>
              <a:r>
                <a:rPr lang="ja-JP" altLang="en-US" sz="2800" dirty="0" smtClean="0">
                  <a:ln w="0"/>
                  <a:solidFill>
                    <a:srgbClr val="FF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業務の効</a:t>
              </a:r>
              <a:r>
                <a:rPr lang="ja-JP" altLang="en-US" sz="2800" dirty="0">
                  <a:ln w="0"/>
                  <a:solidFill>
                    <a:srgbClr val="FF0066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率向上</a:t>
              </a:r>
              <a:endParaRPr lang="en-US" sz="2800" dirty="0">
                <a:ln w="0"/>
                <a:solidFill>
                  <a:srgbClr val="FF00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76657" y="5771784"/>
            <a:ext cx="9258181" cy="377447"/>
            <a:chOff x="848081" y="4914992"/>
            <a:chExt cx="9258181" cy="377447"/>
          </a:xfrm>
        </p:grpSpPr>
        <p:sp>
          <p:nvSpPr>
            <p:cNvPr id="33" name="Rectangle 32"/>
            <p:cNvSpPr/>
            <p:nvPr/>
          </p:nvSpPr>
          <p:spPr>
            <a:xfrm>
              <a:off x="7263697" y="4914992"/>
              <a:ext cx="2842565" cy="377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>
                  <a:solidFill>
                    <a:schemeClr val="tx1"/>
                  </a:solidFill>
                  <a:ea typeface="HGPSoeiKakugothicUB" panose="020B0900000000000000"/>
                </a:rPr>
                <a:t>Q</a:t>
              </a:r>
              <a:r>
                <a:rPr lang="en-US" altLang="ja-JP" b="1" dirty="0" smtClean="0">
                  <a:solidFill>
                    <a:schemeClr val="tx1"/>
                  </a:solidFill>
                  <a:ea typeface="HGPSoeiKakugothicUB" panose="020B0900000000000000"/>
                </a:rPr>
                <a:t>3</a:t>
              </a:r>
              <a:endParaRPr lang="en-US" b="1" dirty="0">
                <a:solidFill>
                  <a:schemeClr val="tx1"/>
                </a:solidFill>
                <a:ea typeface="HGPSoeiKakugothicUB" panose="020B090000000000000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421132" y="4914992"/>
              <a:ext cx="2842565" cy="377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b="1" dirty="0" smtClean="0">
                  <a:solidFill>
                    <a:schemeClr val="tx1"/>
                  </a:solidFill>
                  <a:ea typeface="HGPSoeiKakugothicUB" panose="020B0900000000000000"/>
                </a:rPr>
                <a:t>Q2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78567" y="4914992"/>
              <a:ext cx="2842565" cy="377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ea typeface="HGPSoeiKakugothicUB" panose="020B0900000000000000"/>
                </a:rPr>
                <a:t>Q1</a:t>
              </a:r>
              <a:endParaRPr lang="en-US" b="1" dirty="0">
                <a:solidFill>
                  <a:schemeClr val="tx1"/>
                </a:solidFill>
                <a:ea typeface="HGPSoeiKakugothicUB" panose="020B090000000000000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48081" y="4914992"/>
              <a:ext cx="726485" cy="3774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  <a:ea typeface="HGPSoeiKakugothicUB" panose="020B0900000000000000"/>
                </a:rPr>
                <a:t>Q4</a:t>
              </a:r>
              <a:endParaRPr lang="en-US" b="1" dirty="0">
                <a:solidFill>
                  <a:schemeClr val="tx1"/>
                </a:solidFill>
                <a:ea typeface="HGPSoeiKakugothicUB" panose="020B090000000000000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60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8708" y="1"/>
            <a:ext cx="10300063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２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．改善効果</a:t>
            </a:r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見込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み金</a:t>
            </a:r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額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C2D1-5531-664B-97F6-D4F6B472B198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64748"/>
            <a:ext cx="12192000" cy="1164052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これから、</a:t>
            </a:r>
            <a:r>
              <a:rPr lang="en-US" altLang="ja-JP" sz="2800" dirty="0" smtClean="0">
                <a:solidFill>
                  <a:schemeClr val="bg1"/>
                </a:solidFill>
                <a:ea typeface="HGPSoeiKakugothicUB" panose="020B0900000000000000"/>
              </a:rPr>
              <a:t>YEMI</a:t>
            </a:r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での　</a:t>
            </a:r>
            <a:r>
              <a:rPr lang="en-US" altLang="ja-JP" sz="2800" dirty="0" smtClean="0">
                <a:solidFill>
                  <a:schemeClr val="bg1"/>
                </a:solidFill>
                <a:ea typeface="HGPSoeiKakugothicUB" panose="020B0900000000000000"/>
              </a:rPr>
              <a:t>IT</a:t>
            </a:r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化活動の横展・浸透・拡大によって</a:t>
            </a:r>
            <a:endParaRPr lang="en-US" altLang="ja-JP" sz="2800" dirty="0" smtClean="0">
              <a:solidFill>
                <a:schemeClr val="bg1"/>
              </a:solidFill>
              <a:ea typeface="HGPSoeiKakugothicUB" panose="020B0900000000000000"/>
            </a:endParaRPr>
          </a:p>
          <a:p>
            <a:pPr algn="ctr"/>
            <a:r>
              <a:rPr lang="ja-JP" altLang="en-US" sz="2800" dirty="0">
                <a:solidFill>
                  <a:schemeClr val="bg1"/>
                </a:solidFill>
                <a:ea typeface="HGPSoeiKakugothicUB" panose="020B0900000000000000"/>
              </a:rPr>
              <a:t>更</a:t>
            </a:r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なる </a:t>
            </a:r>
            <a:r>
              <a:rPr lang="ja-JP" altLang="en-US" sz="3200" dirty="0" smtClean="0">
                <a:solidFill>
                  <a:srgbClr val="FF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ea typeface="HGPSoeiKakugothicUB" panose="020B0900000000000000"/>
              </a:rPr>
              <a:t>コスト低減化</a:t>
            </a:r>
            <a:r>
              <a:rPr lang="ja-JP" altLang="en-US" sz="3200" dirty="0" smtClean="0">
                <a:solidFill>
                  <a:schemeClr val="bg1"/>
                </a:solidFill>
                <a:ea typeface="HGPSoeiKakugothicUB" panose="020B0900000000000000"/>
              </a:rPr>
              <a:t>・</a:t>
            </a:r>
            <a:r>
              <a:rPr lang="ja-JP" altLang="en-US" sz="3200" dirty="0">
                <a:solidFill>
                  <a:srgbClr val="FF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ea typeface="HGPSoeiKakugothicUB" panose="020B0900000000000000"/>
              </a:rPr>
              <a:t>工場効率</a:t>
            </a:r>
            <a:r>
              <a:rPr lang="ja-JP" altLang="en-US" sz="3200" dirty="0" smtClean="0">
                <a:solidFill>
                  <a:srgbClr val="FF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  <a:ea typeface="HGPSoeiKakugothicUB" panose="020B0900000000000000"/>
              </a:rPr>
              <a:t>化 </a:t>
            </a:r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に</a:t>
            </a:r>
            <a:r>
              <a:rPr lang="ja-JP" altLang="en-US" sz="3200" dirty="0" smtClean="0">
                <a:solidFill>
                  <a:srgbClr val="00B0F0"/>
                </a:solidFill>
                <a:effectLst>
                  <a:glow rad="101600">
                    <a:schemeClr val="bg1"/>
                  </a:glow>
                </a:effectLst>
                <a:ea typeface="HGPSoeiKakugothicUB" panose="020B0900000000000000"/>
              </a:rPr>
              <a:t>推進中</a:t>
            </a:r>
            <a:r>
              <a:rPr lang="ja-JP" altLang="en-US" sz="3200" dirty="0">
                <a:solidFill>
                  <a:srgbClr val="00B0F0"/>
                </a:solidFill>
                <a:effectLst>
                  <a:glow rad="101600">
                    <a:schemeClr val="bg1"/>
                  </a:glow>
                </a:effectLst>
                <a:ea typeface="HGPSoeiKakugothicUB" panose="020B0900000000000000"/>
              </a:rPr>
              <a:t>！</a:t>
            </a:r>
            <a:endParaRPr lang="en-US" sz="3200" dirty="0">
              <a:solidFill>
                <a:srgbClr val="00B0F0"/>
              </a:solidFill>
              <a:effectLst>
                <a:glow rad="101600">
                  <a:schemeClr val="bg1"/>
                </a:glow>
              </a:effectLst>
              <a:ea typeface="HGPSoeiKakugothicUB" panose="020B090000000000000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799367"/>
              </p:ext>
            </p:extLst>
          </p:nvPr>
        </p:nvGraphicFramePr>
        <p:xfrm>
          <a:off x="505325" y="2213811"/>
          <a:ext cx="11077074" cy="3970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18359">
                  <a:extLst>
                    <a:ext uri="{9D8B030D-6E8A-4147-A177-3AD203B41FA5}">
                      <a16:colId xmlns:a16="http://schemas.microsoft.com/office/drawing/2014/main" val="1472271197"/>
                    </a:ext>
                  </a:extLst>
                </a:gridCol>
                <a:gridCol w="2558715">
                  <a:extLst>
                    <a:ext uri="{9D8B030D-6E8A-4147-A177-3AD203B41FA5}">
                      <a16:colId xmlns:a16="http://schemas.microsoft.com/office/drawing/2014/main" val="1111641680"/>
                    </a:ext>
                  </a:extLst>
                </a:gridCol>
              </a:tblGrid>
              <a:tr h="567203">
                <a:tc>
                  <a:txBody>
                    <a:bodyPr/>
                    <a:lstStyle/>
                    <a:p>
                      <a:r>
                        <a:rPr lang="ja-JP" altLang="en-US" sz="2400" b="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</a:rPr>
                        <a:t>生産進捗会議・調整会議を大幅に</a:t>
                      </a:r>
                      <a:r>
                        <a:rPr lang="ja-JP" altLang="en-US" sz="2400" b="0" dirty="0" smtClean="0">
                          <a:solidFill>
                            <a:srgbClr val="FF0066"/>
                          </a:solidFill>
                          <a:latin typeface="HGPSoeiKakugothicUB" panose="020B0900000000000000"/>
                        </a:rPr>
                        <a:t>８０％削減</a:t>
                      </a:r>
                      <a:endParaRPr lang="en-US" sz="2400" b="0" dirty="0">
                        <a:solidFill>
                          <a:srgbClr val="FF0066"/>
                        </a:solidFill>
                        <a:latin typeface="HGPSoeiKakugothicUB" panose="020B090000000000000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48,300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5054024"/>
                  </a:ext>
                </a:extLst>
              </a:tr>
              <a:tr h="567203">
                <a:tc>
                  <a:txBody>
                    <a:bodyPr/>
                    <a:lstStyle/>
                    <a:p>
                      <a:r>
                        <a:rPr lang="ja-JP" altLang="en-US" sz="2400" b="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</a:rPr>
                        <a:t>構内物流の効率化による要員</a:t>
                      </a:r>
                      <a:r>
                        <a:rPr lang="ja-JP" altLang="en-US" sz="2400" b="0" dirty="0" smtClean="0">
                          <a:solidFill>
                            <a:srgbClr val="FF0066"/>
                          </a:solidFill>
                          <a:latin typeface="HGPSoeiKakugothicUB" panose="020B0900000000000000"/>
                        </a:rPr>
                        <a:t>２６人削減</a:t>
                      </a:r>
                      <a:endParaRPr lang="en-US" sz="2400" b="0" dirty="0">
                        <a:solidFill>
                          <a:srgbClr val="FF0066"/>
                        </a:solidFill>
                        <a:latin typeface="HGPSoeiKakugothicUB" panose="020B090000000000000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125,500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883217"/>
                  </a:ext>
                </a:extLst>
              </a:tr>
              <a:tr h="567203">
                <a:tc>
                  <a:txBody>
                    <a:bodyPr/>
                    <a:lstStyle/>
                    <a:p>
                      <a:r>
                        <a:rPr lang="ja-JP" altLang="en-US" sz="2400" b="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</a:rPr>
                        <a:t>生産職場の事務（ペーパー）作業</a:t>
                      </a:r>
                      <a:r>
                        <a:rPr lang="ja-JP" altLang="en-US" sz="2400" b="0" dirty="0" smtClean="0">
                          <a:solidFill>
                            <a:srgbClr val="FF0066"/>
                          </a:solidFill>
                          <a:latin typeface="HGPSoeiKakugothicUB" panose="020B0900000000000000"/>
                        </a:rPr>
                        <a:t>７５％削減</a:t>
                      </a:r>
                      <a:endParaRPr lang="en-US" sz="2400" b="0" dirty="0">
                        <a:solidFill>
                          <a:srgbClr val="FF0066"/>
                        </a:solidFill>
                        <a:latin typeface="HGPSoeiKakugothicUB" panose="020B090000000000000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36,200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279058"/>
                  </a:ext>
                </a:extLst>
              </a:tr>
              <a:tr h="567203">
                <a:tc>
                  <a:txBody>
                    <a:bodyPr/>
                    <a:lstStyle/>
                    <a:p>
                      <a:r>
                        <a:rPr lang="ja-JP" altLang="en-US" sz="2400" b="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</a:rPr>
                        <a:t>作業効率化による要員</a:t>
                      </a:r>
                      <a:r>
                        <a:rPr lang="ja-JP" altLang="en-US" sz="2400" b="0" dirty="0" smtClean="0">
                          <a:solidFill>
                            <a:srgbClr val="FF0066"/>
                          </a:solidFill>
                          <a:latin typeface="HGPSoeiKakugothicUB" panose="020B0900000000000000"/>
                        </a:rPr>
                        <a:t>４人削減</a:t>
                      </a:r>
                      <a:r>
                        <a:rPr lang="ja-JP" altLang="en-US" sz="2400" b="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</a:rPr>
                        <a:t>（保全・ピッキング）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GPSoeiKakugothicUB" panose="020B090000000000000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14,500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8064023"/>
                  </a:ext>
                </a:extLst>
              </a:tr>
              <a:tr h="567203">
                <a:tc>
                  <a:txBody>
                    <a:bodyPr/>
                    <a:lstStyle/>
                    <a:p>
                      <a:r>
                        <a:rPr lang="ja-JP" altLang="en-US" sz="2400" b="0" baseline="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</a:rPr>
                        <a:t>生産進度の効率化による残業代</a:t>
                      </a:r>
                      <a:r>
                        <a:rPr lang="ja-JP" altLang="en-US" sz="2400" b="0" baseline="0" dirty="0" smtClean="0">
                          <a:solidFill>
                            <a:srgbClr val="FF0066"/>
                          </a:solidFill>
                          <a:latin typeface="HGPSoeiKakugothicUB" panose="020B0900000000000000"/>
                        </a:rPr>
                        <a:t>１０％</a:t>
                      </a:r>
                      <a:r>
                        <a:rPr lang="en-US" altLang="ja-JP" sz="2400" b="0" baseline="0" dirty="0" smtClean="0">
                          <a:solidFill>
                            <a:srgbClr val="FF0066"/>
                          </a:solidFill>
                          <a:latin typeface="HGPSoeiKakugothicUB" panose="020B0900000000000000"/>
                        </a:rPr>
                        <a:t> </a:t>
                      </a:r>
                      <a:r>
                        <a:rPr lang="ja-JP" altLang="en-US" sz="2400" b="0" baseline="0" dirty="0" smtClean="0">
                          <a:solidFill>
                            <a:srgbClr val="FF0066"/>
                          </a:solidFill>
                          <a:latin typeface="HGPSoeiKakugothicUB" panose="020B0900000000000000"/>
                        </a:rPr>
                        <a:t>削減</a:t>
                      </a:r>
                      <a:endParaRPr lang="en-US" sz="2400" b="0" baseline="0" dirty="0" smtClean="0">
                        <a:solidFill>
                          <a:srgbClr val="FF0066"/>
                        </a:solidFill>
                        <a:latin typeface="HGPSoeiKakugothicUB" panose="020B090000000000000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62,000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122610"/>
                  </a:ext>
                </a:extLst>
              </a:tr>
              <a:tr h="567203">
                <a:tc>
                  <a:txBody>
                    <a:bodyPr/>
                    <a:lstStyle/>
                    <a:p>
                      <a:r>
                        <a:rPr lang="ja-JP" altLang="en-US" sz="2400" b="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</a:rPr>
                        <a:t>　　　</a:t>
                      </a:r>
                      <a:r>
                        <a:rPr lang="en-US" altLang="ja-JP" sz="2400" b="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</a:rPr>
                        <a:t>to be continued</a:t>
                      </a:r>
                      <a:endParaRPr lang="en-US" sz="2400" b="0" dirty="0">
                        <a:solidFill>
                          <a:schemeClr val="tx1"/>
                        </a:solidFill>
                        <a:latin typeface="HGPSoeiKakugothicUB" panose="020B0900000000000000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ja-JP" altLang="en-US" sz="2400" dirty="0" smtClean="0">
                          <a:solidFill>
                            <a:schemeClr val="tx1"/>
                          </a:solidFill>
                        </a:rPr>
                        <a:t>～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95812"/>
                  </a:ext>
                </a:extLst>
              </a:tr>
              <a:tr h="567203"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sz="2400" b="0" kern="1200" dirty="0" smtClean="0">
                          <a:solidFill>
                            <a:srgbClr val="FF0066"/>
                          </a:solidFill>
                          <a:latin typeface="HGPSoeiKakugothicUB" panose="020B0900000000000000"/>
                          <a:ea typeface="HGPSoeiKakugothicUB" panose="020B0900000000000000"/>
                          <a:cs typeface="+mn-cs"/>
                        </a:rPr>
                        <a:t>年間効果</a:t>
                      </a:r>
                      <a:r>
                        <a:rPr kumimoji="1" lang="ja-JP" altLang="en-US" sz="2400" b="0" kern="120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  <a:ea typeface="HGPSoeiKakugothicUB" panose="020B0900000000000000"/>
                          <a:cs typeface="+mn-cs"/>
                        </a:rPr>
                        <a:t>見込み金額</a:t>
                      </a:r>
                      <a:r>
                        <a:rPr kumimoji="1" lang="en-US" altLang="ja-JP" sz="2400" b="0" kern="120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  <a:ea typeface="HGPSoeiKakugothicUB" panose="020B0900000000000000"/>
                          <a:cs typeface="+mn-cs"/>
                        </a:rPr>
                        <a:t> USD </a:t>
                      </a:r>
                      <a:r>
                        <a:rPr kumimoji="1" lang="ja-JP" altLang="en-US" sz="2400" b="0" kern="1200" dirty="0" smtClean="0">
                          <a:solidFill>
                            <a:schemeClr val="tx1"/>
                          </a:solidFill>
                          <a:latin typeface="HGPSoeiKakugothicUB" panose="020B0900000000000000"/>
                          <a:ea typeface="HGPSoeiKakugothicUB" panose="020B0900000000000000"/>
                          <a:cs typeface="+mn-cs"/>
                        </a:rPr>
                        <a:t>合計</a:t>
                      </a:r>
                      <a:endParaRPr kumimoji="1" lang="en-US" sz="2400" b="0" kern="1200" dirty="0">
                        <a:solidFill>
                          <a:schemeClr val="tx1"/>
                        </a:solidFill>
                        <a:latin typeface="HGPSoeiKakugothicUB" panose="020B0900000000000000"/>
                        <a:ea typeface="HGPSoeiKakugothicUB" panose="020B0900000000000000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2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286,500</a:t>
                      </a:r>
                    </a:p>
                  </a:txBody>
                  <a:tcPr anchor="b">
                    <a:lnL w="127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CC00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00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91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z="4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TERIMA KASIH</a:t>
            </a:r>
            <a:endParaRPr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SoeiKakugothicUB" panose="020B0900000000000000"/>
              <a:ea typeface="+mn-ea"/>
            </a:endParaRPr>
          </a:p>
        </p:txBody>
      </p:sp>
      <p:sp>
        <p:nvSpPr>
          <p:cNvPr id="6" name="テキスト プレースホルダ 14"/>
          <p:cNvSpPr>
            <a:spLocks noGrp="1"/>
          </p:cNvSpPr>
          <p:nvPr>
            <p:ph type="body" sz="quarter" idx="13"/>
          </p:nvPr>
        </p:nvSpPr>
        <p:spPr>
          <a:xfrm>
            <a:off x="10097729" y="260187"/>
            <a:ext cx="1580706" cy="333067"/>
          </a:xfrm>
        </p:spPr>
        <p:txBody>
          <a:bodyPr/>
          <a:lstStyle/>
          <a:p>
            <a:r>
              <a:rPr lang="en-US" altLang="ja-JP" sz="1200" dirty="0"/>
              <a:t>2018</a:t>
            </a:r>
            <a:r>
              <a:rPr lang="ja-JP" altLang="en-US" sz="1200" dirty="0"/>
              <a:t>年度版</a:t>
            </a:r>
            <a:r>
              <a:rPr lang="en-US" altLang="ja-JP" sz="1200" dirty="0"/>
              <a:t>_</a:t>
            </a:r>
            <a:r>
              <a:rPr lang="ja-JP" altLang="en-US" sz="1200" dirty="0"/>
              <a:t>中間</a:t>
            </a:r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2"/>
          </p:nvPr>
        </p:nvSpPr>
        <p:spPr>
          <a:xfrm>
            <a:off x="8094134" y="6067885"/>
            <a:ext cx="3734261" cy="419100"/>
          </a:xfrm>
        </p:spPr>
        <p:txBody>
          <a:bodyPr/>
          <a:lstStyle/>
          <a:p>
            <a:r>
              <a:rPr kumimoji="1" lang="en-US" altLang="ja-JP" dirty="0"/>
              <a:t>YPM</a:t>
            </a:r>
            <a:r>
              <a:rPr kumimoji="1" lang="ja-JP" altLang="en-US" dirty="0"/>
              <a:t>中間報告会</a:t>
            </a:r>
          </a:p>
        </p:txBody>
      </p:sp>
    </p:spTree>
    <p:extLst>
      <p:ext uri="{BB962C8B-B14F-4D97-AF65-F5344CB8AC3E}">
        <p14:creationId xmlns:p14="http://schemas.microsoft.com/office/powerpoint/2010/main" val="193855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C2D1-5531-664B-97F6-D4F6B472B198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48" name="Rectangle 47"/>
          <p:cNvSpPr/>
          <p:nvPr/>
        </p:nvSpPr>
        <p:spPr>
          <a:xfrm>
            <a:off x="0" y="587316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600" dirty="0">
                <a:solidFill>
                  <a:schemeClr val="bg1"/>
                </a:solidFill>
                <a:ea typeface="HGPSoeiKakugothicUB" panose="020B0900000000000000"/>
              </a:rPr>
              <a:t>自社開発のメリットを生かして</a:t>
            </a:r>
            <a:r>
              <a:rPr lang="ja-JP" altLang="en-US" sz="2600" dirty="0" smtClean="0">
                <a:solidFill>
                  <a:schemeClr val="bg1"/>
                </a:solidFill>
                <a:latin typeface="HGP創英角ｺﾞｼｯｸUB" pitchFamily="50" charset="-128"/>
                <a:ea typeface="HGPSoeiKakugothicUB" panose="020B0900000000000000"/>
              </a:rPr>
              <a:t>、</a:t>
            </a:r>
            <a:r>
              <a:rPr lang="ja-JP" altLang="en-US" sz="2600" dirty="0" smtClean="0">
                <a:solidFill>
                  <a:schemeClr val="bg1"/>
                </a:solidFill>
                <a:ea typeface="HGPSoeiKakugothicUB" panose="020B0900000000000000"/>
              </a:rPr>
              <a:t>作</a:t>
            </a:r>
            <a:r>
              <a:rPr lang="ja-JP" altLang="en-US" sz="2600" dirty="0">
                <a:solidFill>
                  <a:schemeClr val="bg1"/>
                </a:solidFill>
                <a:ea typeface="HGPSoeiKakugothicUB" panose="020B0900000000000000"/>
              </a:rPr>
              <a:t>って！使って！直して！、 スピーディな開</a:t>
            </a:r>
            <a:r>
              <a:rPr lang="ja-JP" altLang="en-US" sz="2600" dirty="0" smtClean="0">
                <a:solidFill>
                  <a:schemeClr val="bg1"/>
                </a:solidFill>
                <a:ea typeface="HGPSoeiKakugothicUB" panose="020B0900000000000000"/>
              </a:rPr>
              <a:t>発</a:t>
            </a:r>
            <a:endParaRPr lang="en-US" altLang="ja-JP" sz="26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sp>
        <p:nvSpPr>
          <p:cNvPr id="51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２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．改善計画</a:t>
            </a:r>
            <a:endParaRPr lang="ja-JP" altLang="en-US" sz="2000" dirty="0"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242086"/>
              </p:ext>
            </p:extLst>
          </p:nvPr>
        </p:nvGraphicFramePr>
        <p:xfrm>
          <a:off x="5141690" y="3498256"/>
          <a:ext cx="4423954" cy="30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2582">
                  <a:extLst>
                    <a:ext uri="{9D8B030D-6E8A-4147-A177-3AD203B41FA5}">
                      <a16:colId xmlns:a16="http://schemas.microsoft.com/office/drawing/2014/main" val="231945480"/>
                    </a:ext>
                  </a:extLst>
                </a:gridCol>
                <a:gridCol w="1041372">
                  <a:extLst>
                    <a:ext uri="{9D8B030D-6E8A-4147-A177-3AD203B41FA5}">
                      <a16:colId xmlns:a16="http://schemas.microsoft.com/office/drawing/2014/main" val="2156631821"/>
                    </a:ext>
                  </a:extLst>
                </a:gridCol>
              </a:tblGrid>
              <a:tr h="30795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今期投資費用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ea typeface="HGPSoeiKakugothicUB" panose="020B0900000000000000"/>
                        </a:rPr>
                        <a:t>USD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44293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 本サーバー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ea typeface="HGPSoeiKakugothicUB" panose="020B0900000000000000"/>
                        </a:rPr>
                        <a:t>30,000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005371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 コンピューター端末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ea typeface="HGPSoeiKakugothicUB" panose="020B0900000000000000"/>
                        </a:rPr>
                        <a:t>10,000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023396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 タブレット端末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ea typeface="HGPSoeiKakugothicUB" panose="020B0900000000000000"/>
                        </a:rPr>
                        <a:t>15,000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69027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 ミニ</a:t>
                      </a:r>
                      <a:r>
                        <a:rPr lang="en-US" altLang="ja-JP" sz="1400" b="0" dirty="0" smtClean="0">
                          <a:ea typeface="HGPSoeiKakugothicUB" panose="020B0900000000000000"/>
                        </a:rPr>
                        <a:t>PC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ea typeface="HGPSoeiKakugothicUB" panose="020B0900000000000000"/>
                        </a:rPr>
                        <a:t>7,000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159731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 バーコードリーダー＆プリンター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ea typeface="HGPSoeiKakugothicUB" panose="020B0900000000000000"/>
                        </a:rPr>
                        <a:t>8,000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424470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 大型テレビ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ea typeface="HGPSoeiKakugothicUB" panose="020B0900000000000000"/>
                        </a:rPr>
                        <a:t>9,000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956701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 開発ソフト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ea typeface="HGPSoeiKakugothicUB" panose="020B0900000000000000"/>
                        </a:rPr>
                        <a:t>5,000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77320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ea typeface="HGPSoeiKakugothicUB" panose="020B0900000000000000"/>
                        </a:rPr>
                        <a:t> LAN</a:t>
                      </a:r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＆ネットワーク機器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ea typeface="HGPSoeiKakugothicUB" panose="020B0900000000000000"/>
                        </a:rPr>
                        <a:t>8,000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334899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合計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dirty="0" smtClean="0">
                          <a:ea typeface="HGPSoeiKakugothicUB" panose="020B0900000000000000"/>
                        </a:rPr>
                        <a:t>92,000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3915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67668" y="1768310"/>
            <a:ext cx="55226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solidFill>
                  <a:schemeClr val="tx2"/>
                </a:solidFill>
                <a:ea typeface="HGPSoeiKakugothicUB" panose="020B0900000000000000"/>
              </a:rPr>
              <a:t>開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発システム名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		: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　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MITA</a:t>
            </a:r>
          </a:p>
          <a:p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開発費用　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			: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　自社開発（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6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人）</a:t>
            </a:r>
            <a:endParaRPr lang="en-US" altLang="ja-JP" sz="2000" dirty="0" smtClean="0">
              <a:solidFill>
                <a:schemeClr val="tx2"/>
              </a:solidFill>
              <a:ea typeface="HGPSoeiKakugothicUB" panose="020B0900000000000000"/>
            </a:endParaRPr>
          </a:p>
          <a:p>
            <a:r>
              <a:rPr lang="ja-JP" altLang="en-US" sz="2000" dirty="0">
                <a:solidFill>
                  <a:schemeClr val="tx2"/>
                </a:solidFill>
                <a:ea typeface="HGPSoeiKakugothicUB" panose="020B0900000000000000"/>
              </a:rPr>
              <a:t>開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発期間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			: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　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2018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年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4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月～（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10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ヶ月）</a:t>
            </a:r>
            <a:endParaRPr lang="en-US" altLang="ja-JP" sz="2000" dirty="0" smtClean="0">
              <a:solidFill>
                <a:schemeClr val="tx2"/>
              </a:solidFill>
              <a:ea typeface="HGPSoeiKakugothicUB" panose="020B0900000000000000"/>
            </a:endParaRPr>
          </a:p>
          <a:p>
            <a:r>
              <a:rPr lang="ja-JP" altLang="en-US" sz="2000" dirty="0">
                <a:solidFill>
                  <a:schemeClr val="tx2"/>
                </a:solidFill>
                <a:ea typeface="HGPSoeiKakugothicUB" panose="020B0900000000000000"/>
              </a:rPr>
              <a:t>投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資費用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			: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　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USD 92,000</a:t>
            </a:r>
            <a:r>
              <a:rPr lang="ja-JP" altLang="en-US" sz="2000" dirty="0" smtClean="0">
                <a:solidFill>
                  <a:schemeClr val="tx2"/>
                </a:solidFill>
                <a:ea typeface="HGPSoeiKakugothicUB" panose="020B0900000000000000"/>
              </a:rPr>
              <a:t>（現時点</a:t>
            </a:r>
            <a:r>
              <a:rPr lang="en-US" altLang="ja-JP" sz="2000" dirty="0" smtClean="0">
                <a:solidFill>
                  <a:schemeClr val="tx2"/>
                </a:solidFill>
                <a:ea typeface="HGPSoeiKakugothicUB" panose="020B0900000000000000"/>
              </a:rPr>
              <a:t>)</a:t>
            </a:r>
            <a:endParaRPr lang="en-US" sz="2000" dirty="0">
              <a:solidFill>
                <a:schemeClr val="tx2"/>
              </a:solidFill>
              <a:ea typeface="HGPSoeiKakugothicUB" panose="020B090000000000000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7792" y="3666027"/>
            <a:ext cx="2715987" cy="2612571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386610"/>
              </p:ext>
            </p:extLst>
          </p:nvPr>
        </p:nvGraphicFramePr>
        <p:xfrm>
          <a:off x="1877792" y="3498256"/>
          <a:ext cx="2715987" cy="30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5987">
                  <a:extLst>
                    <a:ext uri="{9D8B030D-6E8A-4147-A177-3AD203B41FA5}">
                      <a16:colId xmlns:a16="http://schemas.microsoft.com/office/drawing/2014/main" val="231945480"/>
                    </a:ext>
                  </a:extLst>
                </a:gridCol>
              </a:tblGrid>
              <a:tr h="30795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開発チーム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844293"/>
                  </a:ext>
                </a:extLst>
              </a:tr>
              <a:tr h="2463616">
                <a:tc>
                  <a:txBody>
                    <a:bodyPr/>
                    <a:lstStyle/>
                    <a:p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8005371"/>
                  </a:ext>
                </a:extLst>
              </a:tr>
              <a:tr h="307952"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1400" b="0" dirty="0" smtClean="0">
                          <a:ea typeface="HGPSoeiKakugothicUB" panose="020B0900000000000000"/>
                        </a:rPr>
                        <a:t>合計</a:t>
                      </a:r>
                      <a:r>
                        <a:rPr lang="en-US" altLang="ja-JP" sz="1400" b="0" baseline="0" dirty="0" smtClean="0">
                          <a:ea typeface="HGPSoeiKakugothicUB" panose="020B0900000000000000"/>
                        </a:rPr>
                        <a:t> 6</a:t>
                      </a:r>
                      <a:r>
                        <a:rPr lang="ja-JP" altLang="en-US" sz="1400" b="0" baseline="0" dirty="0" smtClean="0">
                          <a:ea typeface="HGPSoeiKakugothicUB" panose="020B0900000000000000"/>
                        </a:rPr>
                        <a:t>人</a:t>
                      </a:r>
                      <a:endParaRPr lang="en-US" sz="1400" b="0" dirty="0">
                        <a:ea typeface="HGPSoeiKakugothicUB" panose="020B090000000000000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39151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3116" y="1846761"/>
            <a:ext cx="3431312" cy="887799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5326743" y="1988457"/>
            <a:ext cx="3266373" cy="302204"/>
          </a:xfrm>
          <a:prstGeom prst="straightConnector1">
            <a:avLst/>
          </a:prstGeom>
          <a:ln>
            <a:solidFill>
              <a:schemeClr val="tx2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材</a:t>
            </a:r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料＆完成品のＩＴ化</a:t>
            </a:r>
            <a:endParaRPr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SoeiKakugothicUB" panose="020B0900000000000000"/>
              <a:ea typeface="+mn-ea"/>
            </a:endParaRPr>
          </a:p>
        </p:txBody>
      </p:sp>
      <p:sp>
        <p:nvSpPr>
          <p:cNvPr id="6" name="テキスト プレースホルダ 14"/>
          <p:cNvSpPr>
            <a:spLocks noGrp="1"/>
          </p:cNvSpPr>
          <p:nvPr>
            <p:ph type="body" sz="quarter" idx="13"/>
          </p:nvPr>
        </p:nvSpPr>
        <p:spPr>
          <a:xfrm>
            <a:off x="10097729" y="260187"/>
            <a:ext cx="1580706" cy="333067"/>
          </a:xfrm>
        </p:spPr>
        <p:txBody>
          <a:bodyPr/>
          <a:lstStyle/>
          <a:p>
            <a:r>
              <a:rPr lang="en-US" altLang="ja-JP" sz="1200" dirty="0"/>
              <a:t>2018</a:t>
            </a:r>
            <a:r>
              <a:rPr lang="ja-JP" altLang="en-US" sz="1200" dirty="0"/>
              <a:t>年度版</a:t>
            </a:r>
            <a:r>
              <a:rPr lang="en-US" altLang="ja-JP" sz="1200" dirty="0"/>
              <a:t>_</a:t>
            </a:r>
            <a:r>
              <a:rPr lang="ja-JP" altLang="en-US" sz="1200" dirty="0"/>
              <a:t>中間</a:t>
            </a:r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2"/>
          </p:nvPr>
        </p:nvSpPr>
        <p:spPr>
          <a:xfrm>
            <a:off x="8094134" y="6067885"/>
            <a:ext cx="3734261" cy="419100"/>
          </a:xfrm>
        </p:spPr>
        <p:txBody>
          <a:bodyPr/>
          <a:lstStyle/>
          <a:p>
            <a:r>
              <a:rPr kumimoji="1" lang="en-US" altLang="ja-JP" dirty="0"/>
              <a:t>YPM</a:t>
            </a:r>
            <a:r>
              <a:rPr kumimoji="1" lang="ja-JP" altLang="en-US" dirty="0"/>
              <a:t>中間報告会</a:t>
            </a:r>
          </a:p>
        </p:txBody>
      </p:sp>
    </p:spTree>
    <p:extLst>
      <p:ext uri="{BB962C8B-B14F-4D97-AF65-F5344CB8AC3E}">
        <p14:creationId xmlns:p14="http://schemas.microsoft.com/office/powerpoint/2010/main" val="1215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24" y="2015353"/>
            <a:ext cx="3722589" cy="1763845"/>
          </a:xfrm>
          <a:prstGeom prst="rect">
            <a:avLst/>
          </a:prstGeom>
        </p:spPr>
      </p:pic>
      <p:pic>
        <p:nvPicPr>
          <p:cNvPr id="44" name="Picture 2" descr="Hasil gambar untuk shipping container clipart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7778" y1="49667" x2="77778" y2="49667"/>
                        <a14:foregroundMark x1="77000" y1="41667" x2="77000" y2="41667"/>
                        <a14:foregroundMark x1="76556" y1="55000" x2="76556" y2="55000"/>
                        <a14:foregroundMark x1="75556" y1="34333" x2="75556" y2="34333"/>
                        <a14:foregroundMark x1="75556" y1="53000" x2="75556" y2="53000"/>
                        <a14:foregroundMark x1="77778" y1="31000" x2="77778" y2="31000"/>
                        <a14:foregroundMark x1="74667" y1="28333" x2="74667" y2="28333"/>
                        <a14:foregroundMark x1="74667" y1="25000" x2="74667" y2="25000"/>
                        <a14:foregroundMark x1="7444" y1="52667" x2="7444" y2="52667"/>
                        <a14:foregroundMark x1="7000" y1="47333" x2="7000" y2="47333"/>
                        <a14:foregroundMark x1="7111" y1="41667" x2="7111" y2="4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252381" y="274596"/>
            <a:ext cx="2240201" cy="137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１．物流の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化（完成品在庫・工場出荷をリアルタイムに可視化） </a:t>
            </a:r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" descr="Hasil gambar untuk barcode scanner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6217" y="3931068"/>
            <a:ext cx="3497197" cy="192948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87381" y="652993"/>
            <a:ext cx="4203032" cy="19022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4717" y="2000333"/>
            <a:ext cx="4411580" cy="19353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1912" y="3796797"/>
            <a:ext cx="5044600" cy="17566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63616" y="4240485"/>
            <a:ext cx="2631079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月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次コンテナー出荷計画と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完成品出来高達成状況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06175" y="2514004"/>
            <a:ext cx="3362833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完成品出来高在庫（ＳＯ・港別）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9357418" y="4633525"/>
            <a:ext cx="182964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出荷時の写真記録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836716" y="638956"/>
            <a:ext cx="3307673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週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次出荷計画と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完成品出来高達成状況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3583" y="2308256"/>
            <a:ext cx="3307673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各コンテナーの達成状況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03876" y="5017874"/>
            <a:ext cx="2435158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出荷品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の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追</a:t>
            </a:r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跡システ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ム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実績・状況フィードバックの迅速化と出荷業務の効率化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160284" y="695779"/>
            <a:ext cx="2366896" cy="1104217"/>
            <a:chOff x="4095222" y="1151234"/>
            <a:chExt cx="2366896" cy="1104217"/>
          </a:xfrm>
        </p:grpSpPr>
        <p:pic>
          <p:nvPicPr>
            <p:cNvPr id="29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862" y="1151234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roup 29"/>
            <p:cNvGrpSpPr/>
            <p:nvPr/>
          </p:nvGrpSpPr>
          <p:grpSpPr>
            <a:xfrm>
              <a:off x="4095222" y="1562442"/>
              <a:ext cx="1327966" cy="422702"/>
              <a:chOff x="4095222" y="1562442"/>
              <a:chExt cx="1327966" cy="422702"/>
            </a:xfrm>
          </p:grpSpPr>
          <p:cxnSp>
            <p:nvCxnSpPr>
              <p:cNvPr id="31" name="Straight Arrow Connector 30"/>
              <p:cNvCxnSpPr/>
              <p:nvPr/>
            </p:nvCxnSpPr>
            <p:spPr>
              <a:xfrm>
                <a:off x="4095222" y="1703343"/>
                <a:ext cx="13279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4095222" y="1844244"/>
                <a:ext cx="1327966" cy="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4095222" y="1985144"/>
                <a:ext cx="132796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/>
              <p:cNvCxnSpPr/>
              <p:nvPr/>
            </p:nvCxnSpPr>
            <p:spPr>
              <a:xfrm>
                <a:off x="4095222" y="1562442"/>
                <a:ext cx="1327966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Right Arrow 35"/>
          <p:cNvSpPr/>
          <p:nvPr/>
        </p:nvSpPr>
        <p:spPr>
          <a:xfrm>
            <a:off x="1536895" y="1171526"/>
            <a:ext cx="436003" cy="3251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54560" y="1638583"/>
            <a:ext cx="1236775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工場出荷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68" y="702989"/>
            <a:ext cx="1283553" cy="100537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49535" y="1590880"/>
            <a:ext cx="2469602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完成品在庫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43" name="Picture 2" descr="Hasil gambar untuk container truck clipart"/>
          <p:cNvPicPr>
            <a:picLocks noChangeAspect="1" noChangeArrowheads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4286" b="72143" l="1346" r="100000">
                        <a14:foregroundMark x1="10385" y1="51786" x2="10385" y2="51786"/>
                        <a14:foregroundMark x1="12308" y1="35714" x2="12308" y2="35714"/>
                        <a14:foregroundMark x1="15769" y1="31786" x2="15769" y2="31786"/>
                        <a14:foregroundMark x1="7500" y1="36429" x2="7500" y2="36429"/>
                        <a14:foregroundMark x1="6346" y1="64643" x2="6346" y2="64643"/>
                        <a14:foregroundMark x1="8077" y1="65714" x2="8077" y2="65714"/>
                        <a14:foregroundMark x1="13462" y1="31429" x2="13462" y2="31429"/>
                        <a14:foregroundMark x1="15769" y1="30000" x2="15769" y2="30000"/>
                        <a14:foregroundMark x1="16731" y1="28214" x2="16731" y2="28214"/>
                        <a14:foregroundMark x1="11923" y1="31429" x2="11923" y2="31429"/>
                        <a14:foregroundMark x1="13269" y1="29286" x2="13269" y2="29286"/>
                        <a14:foregroundMark x1="15000" y1="28214" x2="15000" y2="28214"/>
                        <a14:foregroundMark x1="16346" y1="27500" x2="16346" y2="27500"/>
                        <a14:foregroundMark x1="38462" y1="66429" x2="38462" y2="6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9221" b="27139"/>
          <a:stretch/>
        </p:blipFill>
        <p:spPr bwMode="auto">
          <a:xfrm flipH="1">
            <a:off x="2005037" y="1304498"/>
            <a:ext cx="1417349" cy="41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 flipH="1">
            <a:off x="3889458" y="1816628"/>
            <a:ext cx="2289683" cy="82428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304278" y="1845959"/>
            <a:ext cx="1874863" cy="266558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18791" y="4280149"/>
            <a:ext cx="2731460" cy="16110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9357418" y="5455431"/>
            <a:ext cx="182964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出荷済み記録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6214502" y="989699"/>
            <a:ext cx="1523134" cy="82692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203876" y="1845959"/>
            <a:ext cx="660310" cy="56969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214502" y="1845959"/>
            <a:ext cx="414894" cy="312612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327" y="563061"/>
            <a:ext cx="1208643" cy="30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8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95" y="2745116"/>
            <a:ext cx="4903195" cy="223841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２．購買の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化（ベンダー出荷・工場入荷をリアルタイムに可視化） </a:t>
            </a:r>
            <a:r>
              <a:rPr lang="ja-JP" altLang="en-US" sz="2400" dirty="0"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" descr="Hasil gambar untuk barcode scanner">
            <a:hlinkClick r:id="rId4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3068" y="3868564"/>
            <a:ext cx="2481504" cy="2017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1904" y="2490383"/>
            <a:ext cx="5436265" cy="26153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実績・状況フィードバックの迅速化と受入業務の効率化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22115" y="2903593"/>
            <a:ext cx="3168813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ミルクラン部品のベンダー出荷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ＹＥＭＩ入荷情報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495" y="3339278"/>
            <a:ext cx="2882241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ＪＩＴ部品のベンダー出荷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ＹＥＭＩ入荷情報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056" y="4093218"/>
            <a:ext cx="2286650" cy="1780627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864906" y="5105744"/>
            <a:ext cx="2578959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ＰＯ詳細情報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160284" y="695779"/>
            <a:ext cx="2366896" cy="1104217"/>
            <a:chOff x="4095222" y="1151234"/>
            <a:chExt cx="2366896" cy="1104217"/>
          </a:xfrm>
        </p:grpSpPr>
        <p:pic>
          <p:nvPicPr>
            <p:cNvPr id="14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862" y="1151234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/>
            <p:cNvGrpSpPr/>
            <p:nvPr/>
          </p:nvGrpSpPr>
          <p:grpSpPr>
            <a:xfrm>
              <a:off x="4095222" y="1562442"/>
              <a:ext cx="1327966" cy="422702"/>
              <a:chOff x="4095222" y="1562442"/>
              <a:chExt cx="1327966" cy="422702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095222" y="1703343"/>
                <a:ext cx="13279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4095222" y="1844244"/>
                <a:ext cx="1327966" cy="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4095222" y="1985144"/>
                <a:ext cx="132796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4095222" y="1562442"/>
                <a:ext cx="1327966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Right Arrow 3"/>
          <p:cNvSpPr/>
          <p:nvPr/>
        </p:nvSpPr>
        <p:spPr>
          <a:xfrm>
            <a:off x="1716214" y="1171526"/>
            <a:ext cx="436003" cy="3251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35158" y="1122439"/>
            <a:ext cx="2578959" cy="814499"/>
            <a:chOff x="152346" y="1202765"/>
            <a:chExt cx="2578959" cy="814499"/>
          </a:xfrm>
        </p:grpSpPr>
        <p:pic>
          <p:nvPicPr>
            <p:cNvPr id="20" name="Picture 6" descr="Hasil gambar untuk small container truck clipart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455" y="1202765"/>
              <a:ext cx="1127315" cy="423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152346" y="1678710"/>
              <a:ext cx="2578959" cy="33855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ベンダー出荷</a:t>
              </a:r>
              <a:endParaRPr lang="en-US" altLang="ja-JP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84281" y="667567"/>
            <a:ext cx="2759407" cy="1325645"/>
            <a:chOff x="2384281" y="667567"/>
            <a:chExt cx="2759407" cy="1325645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4281" y="667567"/>
              <a:ext cx="1547978" cy="1005371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2564729" y="1654658"/>
              <a:ext cx="2578959" cy="33855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ＹＥＭＩ入荷</a:t>
              </a:r>
              <a:endParaRPr lang="en-US" altLang="ja-JP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9942683" y="5236222"/>
            <a:ext cx="2578959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ＰＯ詳細情報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484854" y="1748145"/>
            <a:ext cx="1046017" cy="103890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158270" y="1771784"/>
            <a:ext cx="3285595" cy="1814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143688" y="1771784"/>
            <a:ext cx="1341167" cy="333396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4145" y="581034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5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1196" y="4003699"/>
            <a:ext cx="2450477" cy="1510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74" y="1720856"/>
            <a:ext cx="1820959" cy="145748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533814" y="2529049"/>
            <a:ext cx="937118" cy="841908"/>
          </a:xfrm>
          <a:prstGeom prst="rect">
            <a:avLst/>
          </a:prstGeom>
        </p:spPr>
      </p:pic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３．購買の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 （ピッキング進捗をリアルタイムに可視化）</a:t>
            </a:r>
            <a:r>
              <a:rPr lang="ja-JP" altLang="en-US" sz="2000" dirty="0"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3840" y="632407"/>
            <a:ext cx="11730445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■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  <a:r>
              <a:rPr lang="en-US" altLang="ja-JP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化で材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料ピッキング進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捗を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５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段階で可</a:t>
            </a:r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視化</a:t>
            </a:r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  <a:p>
            <a:endParaRPr lang="en-US" altLang="ja-JP" sz="2000" dirty="0">
              <a:solidFill>
                <a:sysClr val="windowText" lastClr="000000"/>
              </a:solidFill>
              <a:latin typeface="HGP創英角ｺﾞｼｯｸUB" pitchFamily="50" charset="-128"/>
              <a:ea typeface="HGP創英角ｺﾞｼｯｸUB" pitchFamily="50" charset="-128"/>
            </a:endParaRPr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BC2D1-5531-664B-97F6-D4F6B472B198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969" y="3547569"/>
            <a:ext cx="4031481" cy="2456273"/>
            <a:chOff x="-281227" y="2923212"/>
            <a:chExt cx="5738233" cy="39347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9882" y="3265805"/>
              <a:ext cx="4361583" cy="292644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281227" y="2923212"/>
              <a:ext cx="5738233" cy="393478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376296" y="1767924"/>
            <a:ext cx="5389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Ｓ</a:t>
            </a:r>
            <a:r>
              <a:rPr lang="ja-JP" altLang="en-US" sz="2000" dirty="0" smtClean="0">
                <a:solidFill>
                  <a:sysClr val="windowText" lastClr="000000"/>
                </a:solidFill>
                <a:latin typeface="HGP創英角ｺﾞｼｯｸUB" pitchFamily="50" charset="-128"/>
                <a:ea typeface="HGP創英角ｺﾞｼｯｸUB" pitchFamily="50" charset="-128"/>
              </a:rPr>
              <a:t>ＡＰのピッキングリストのデータを用いて、</a:t>
            </a:r>
            <a:endParaRPr lang="en-US" altLang="ja-JP" sz="2000" dirty="0" smtClean="0"/>
          </a:p>
          <a:p>
            <a:r>
              <a:rPr lang="ja-JP" altLang="en-US" sz="2000" dirty="0" smtClean="0"/>
              <a:t>ＩＴ化でピッキング作業の進捗を</a:t>
            </a:r>
            <a:r>
              <a:rPr lang="ja-JP" altLang="en-US" sz="2000" dirty="0" smtClean="0">
                <a:solidFill>
                  <a:srgbClr val="0070C0"/>
                </a:solidFill>
              </a:rPr>
              <a:t>リヤールタイムでモニターし、可視化する</a:t>
            </a:r>
            <a:r>
              <a:rPr lang="ja-JP" altLang="en-US" sz="2000" dirty="0" smtClean="0"/>
              <a:t>。</a:t>
            </a:r>
            <a:endParaRPr lang="en-US" altLang="ja-JP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4166403" y="1136873"/>
            <a:ext cx="1788695" cy="3421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ピッキング完了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1639" y="1136873"/>
            <a:ext cx="1788695" cy="342169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ピッキング中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980740" y="1123041"/>
            <a:ext cx="1788695" cy="342169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引取り完了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6875" y="1123041"/>
            <a:ext cx="1788695" cy="342169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ピッキング予定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54998" y="1123041"/>
            <a:ext cx="1788695" cy="342169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b="1" dirty="0" smtClean="0">
                <a:solidFill>
                  <a:schemeClr val="tx1"/>
                </a:solidFill>
              </a:rPr>
              <a:t>ピッキング問題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6296" y="3280584"/>
            <a:ext cx="53892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ピッキング</a:t>
            </a:r>
            <a:r>
              <a:rPr lang="ja-JP" altLang="en-US" sz="2000" dirty="0"/>
              <a:t>問題</a:t>
            </a:r>
            <a:r>
              <a:rPr lang="ja-JP" altLang="en-US" sz="2000" dirty="0" smtClean="0"/>
              <a:t>に対する</a:t>
            </a:r>
            <a:r>
              <a:rPr lang="ja-JP" altLang="en-US" sz="2000" dirty="0" smtClean="0">
                <a:solidFill>
                  <a:srgbClr val="0070C0"/>
                </a:solidFill>
              </a:rPr>
              <a:t>各課の</a:t>
            </a:r>
            <a:r>
              <a:rPr lang="ja-JP" altLang="en-US" sz="2000" dirty="0">
                <a:solidFill>
                  <a:srgbClr val="0070C0"/>
                </a:solidFill>
              </a:rPr>
              <a:t>スピーデ</a:t>
            </a:r>
            <a:r>
              <a:rPr lang="ja-JP" altLang="en-US" sz="2000" dirty="0" smtClean="0">
                <a:solidFill>
                  <a:srgbClr val="0070C0"/>
                </a:solidFill>
              </a:rPr>
              <a:t>ィな対応</a:t>
            </a:r>
            <a:endParaRPr lang="en-US" altLang="ja-JP" sz="2000" dirty="0" smtClean="0">
              <a:solidFill>
                <a:srgbClr val="0070C0"/>
              </a:solidFill>
            </a:endParaRPr>
          </a:p>
          <a:p>
            <a:r>
              <a:rPr lang="ja-JP" altLang="en-US" sz="2000" dirty="0" smtClean="0">
                <a:solidFill>
                  <a:srgbClr val="0070C0"/>
                </a:solidFill>
              </a:rPr>
              <a:t>ができるようになった</a:t>
            </a:r>
            <a:r>
              <a:rPr lang="ja-JP" altLang="en-US" sz="2000" dirty="0" smtClean="0"/>
              <a:t>。</a:t>
            </a:r>
            <a:endParaRPr lang="en-US" altLang="ja-JP" sz="2000" dirty="0" smtClean="0"/>
          </a:p>
        </p:txBody>
      </p:sp>
      <p:sp>
        <p:nvSpPr>
          <p:cNvPr id="17" name="Down Arrow 16"/>
          <p:cNvSpPr/>
          <p:nvPr/>
        </p:nvSpPr>
        <p:spPr>
          <a:xfrm>
            <a:off x="8847479" y="2800089"/>
            <a:ext cx="565484" cy="4283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55575" y="1699249"/>
            <a:ext cx="2924509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b="0" cap="none" spc="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バーコードにてピッキングの</a:t>
            </a:r>
            <a:endParaRPr lang="en-US" altLang="ja-JP" sz="1600" b="0" cap="none" spc="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1600" b="0" cap="none" spc="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進捗を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更新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4439" y="4206210"/>
            <a:ext cx="2983821" cy="154456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7" name="Straight Arrow Connector 26"/>
          <p:cNvCxnSpPr/>
          <p:nvPr/>
        </p:nvCxnSpPr>
        <p:spPr>
          <a:xfrm>
            <a:off x="4060692" y="2789001"/>
            <a:ext cx="1344967" cy="1626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Hasil gambar untuk server clipart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6811" y="1671771"/>
            <a:ext cx="896256" cy="110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utoShape 2" descr="Hasil gambar untuk barcode scanner">
            <a:hlinkClick r:id="rId10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631673" y="5126369"/>
            <a:ext cx="1930998" cy="584775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ピッキン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グ問題監視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ベンダー別・品番別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44398" y="5099839"/>
            <a:ext cx="2924509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ピッキン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グ詳細</a:t>
            </a:r>
            <a:endParaRPr lang="en-US" altLang="ja-JP" sz="1600" dirty="0" smtClean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2799445" y="2868563"/>
            <a:ext cx="907562" cy="1072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925228" y="2358428"/>
            <a:ext cx="132796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925228" y="2499329"/>
            <a:ext cx="1327966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925228" y="2640229"/>
            <a:ext cx="1327966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925228" y="2217527"/>
            <a:ext cx="1327966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実績・状況フィードバックの迅速化とピッキング業務の効率化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9489" y="1685815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4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PSoeiKakugothicUB" panose="020B0900000000000000"/>
                <a:ea typeface="+mn-ea"/>
              </a:rPr>
              <a:t>生産進捗のＩＴ化</a:t>
            </a:r>
            <a:endParaRPr lang="ja-JP" altLang="en-US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GPSoeiKakugothicUB" panose="020B0900000000000000"/>
              <a:ea typeface="+mn-ea"/>
            </a:endParaRPr>
          </a:p>
        </p:txBody>
      </p:sp>
      <p:sp>
        <p:nvSpPr>
          <p:cNvPr id="6" name="テキスト プレースホルダ 14"/>
          <p:cNvSpPr>
            <a:spLocks noGrp="1"/>
          </p:cNvSpPr>
          <p:nvPr>
            <p:ph type="body" sz="quarter" idx="13"/>
          </p:nvPr>
        </p:nvSpPr>
        <p:spPr>
          <a:xfrm>
            <a:off x="10097729" y="260187"/>
            <a:ext cx="1580706" cy="333067"/>
          </a:xfrm>
        </p:spPr>
        <p:txBody>
          <a:bodyPr/>
          <a:lstStyle/>
          <a:p>
            <a:r>
              <a:rPr lang="en-US" altLang="ja-JP" sz="1200" dirty="0"/>
              <a:t>2018</a:t>
            </a:r>
            <a:r>
              <a:rPr lang="ja-JP" altLang="en-US" sz="1200" dirty="0"/>
              <a:t>年度版</a:t>
            </a:r>
            <a:r>
              <a:rPr lang="en-US" altLang="ja-JP" sz="1200" dirty="0"/>
              <a:t>_</a:t>
            </a:r>
            <a:r>
              <a:rPr lang="ja-JP" altLang="en-US" sz="1200" dirty="0"/>
              <a:t>中間</a:t>
            </a:r>
          </a:p>
        </p:txBody>
      </p:sp>
      <p:sp>
        <p:nvSpPr>
          <p:cNvPr id="7" name="テキスト プレースホルダー 10"/>
          <p:cNvSpPr>
            <a:spLocks noGrp="1"/>
          </p:cNvSpPr>
          <p:nvPr>
            <p:ph type="body" sz="quarter" idx="12"/>
          </p:nvPr>
        </p:nvSpPr>
        <p:spPr>
          <a:xfrm>
            <a:off x="8094134" y="6067885"/>
            <a:ext cx="3734261" cy="419100"/>
          </a:xfrm>
        </p:spPr>
        <p:txBody>
          <a:bodyPr/>
          <a:lstStyle/>
          <a:p>
            <a:r>
              <a:rPr kumimoji="1" lang="en-US" altLang="ja-JP" dirty="0"/>
              <a:t>YPM</a:t>
            </a:r>
            <a:r>
              <a:rPr kumimoji="1" lang="ja-JP" altLang="en-US" dirty="0"/>
              <a:t>中間報告会</a:t>
            </a:r>
          </a:p>
        </p:txBody>
      </p:sp>
    </p:spTree>
    <p:extLst>
      <p:ext uri="{BB962C8B-B14F-4D97-AF65-F5344CB8AC3E}">
        <p14:creationId xmlns:p14="http://schemas.microsoft.com/office/powerpoint/2010/main" val="222161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5"/>
          <p:cNvSpPr>
            <a:spLocks noGrp="1"/>
          </p:cNvSpPr>
          <p:nvPr>
            <p:ph type="title"/>
          </p:nvPr>
        </p:nvSpPr>
        <p:spPr>
          <a:xfrm>
            <a:off x="0" y="1"/>
            <a:ext cx="10308772" cy="536145"/>
          </a:xfrm>
        </p:spPr>
        <p:txBody>
          <a:bodyPr/>
          <a:lstStyle/>
          <a:p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１．生産の</a:t>
            </a:r>
            <a:r>
              <a:rPr lang="en-US" altLang="ja-JP" sz="2400" dirty="0" smtClean="0">
                <a:latin typeface="HGP創英角ｺﾞｼｯｸUB" pitchFamily="50" charset="-128"/>
                <a:ea typeface="HGP創英角ｺﾞｼｯｸUB" pitchFamily="50" charset="-128"/>
              </a:rPr>
              <a:t>IT</a:t>
            </a:r>
            <a:r>
              <a:rPr lang="ja-JP" altLang="en-US" sz="2400" dirty="0" smtClean="0">
                <a:latin typeface="HGP創英角ｺﾞｼｯｸUB" pitchFamily="50" charset="-128"/>
                <a:ea typeface="HGP創英角ｺﾞｼｯｸUB" pitchFamily="50" charset="-128"/>
              </a:rPr>
              <a:t>化（人工程をリアルタイムに可視化） </a:t>
            </a:r>
            <a:r>
              <a:rPr lang="ja-JP" altLang="en-US" sz="2000" dirty="0">
                <a:latin typeface="HGP創英角ｺﾞｼｯｸUB" pitchFamily="50" charset="-128"/>
                <a:ea typeface="HGP創英角ｺﾞｼｯｸUB" pitchFamily="50" charset="-128"/>
              </a:rPr>
              <a:t>　</a:t>
            </a:r>
          </a:p>
        </p:txBody>
      </p:sp>
      <p:sp>
        <p:nvSpPr>
          <p:cNvPr id="3" name="AutoShape 2" descr="Hasil gambar untuk tablet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AutoShape 2" descr="Hasil gambar untuk barcode scanner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2075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291" y="708508"/>
            <a:ext cx="1546657" cy="20609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2322" y="679931"/>
            <a:ext cx="1910687" cy="207536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6020344"/>
            <a:ext cx="12192000" cy="852938"/>
          </a:xfrm>
          <a:prstGeom prst="rect">
            <a:avLst/>
          </a:prstGeom>
          <a:solidFill>
            <a:srgbClr val="CC00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chemeClr val="bg1"/>
                </a:solidFill>
                <a:ea typeface="HGPSoeiKakugothicUB" panose="020B0900000000000000"/>
              </a:rPr>
              <a:t>実績・状況フィードバックの迅速化とデータ収集率の効率化</a:t>
            </a:r>
            <a:endParaRPr lang="en-US" sz="2800" dirty="0">
              <a:solidFill>
                <a:schemeClr val="bg1"/>
              </a:solidFill>
              <a:ea typeface="HGPSoeiKakugothicUB" panose="020B090000000000000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347277" y="1097509"/>
            <a:ext cx="2366896" cy="1104217"/>
            <a:chOff x="4095222" y="1151234"/>
            <a:chExt cx="2366896" cy="1104217"/>
          </a:xfrm>
        </p:grpSpPr>
        <p:pic>
          <p:nvPicPr>
            <p:cNvPr id="21" name="Picture 2" descr="Hasil gambar untuk server clipart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5862" y="1151234"/>
              <a:ext cx="896256" cy="1104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4095222" y="1562442"/>
              <a:ext cx="1327966" cy="422702"/>
              <a:chOff x="4095222" y="1562442"/>
              <a:chExt cx="1327966" cy="422702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4095222" y="1703343"/>
                <a:ext cx="1327966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4095222" y="1844244"/>
                <a:ext cx="1327966" cy="0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4095222" y="1985144"/>
                <a:ext cx="1327966" cy="0"/>
              </a:xfrm>
              <a:prstGeom prst="straightConnector1">
                <a:avLst/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4095222" y="1562442"/>
                <a:ext cx="1327966" cy="0"/>
              </a:xfrm>
              <a:prstGeom prst="straightConnector1">
                <a:avLst/>
              </a:prstGeom>
              <a:ln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273339" y="2896197"/>
            <a:ext cx="4057651" cy="2082688"/>
            <a:chOff x="273339" y="2896197"/>
            <a:chExt cx="4057651" cy="208268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3339" y="2896197"/>
              <a:ext cx="4057651" cy="2082688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29" name="Rectangle 28"/>
            <p:cNvSpPr/>
            <p:nvPr/>
          </p:nvSpPr>
          <p:spPr>
            <a:xfrm>
              <a:off x="366291" y="3172817"/>
              <a:ext cx="1829641" cy="33855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ライン別能率</a:t>
              </a:r>
              <a:endParaRPr lang="en-US" altLang="ja-JP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06991" y="4339404"/>
            <a:ext cx="3202542" cy="1615492"/>
            <a:chOff x="8374392" y="891220"/>
            <a:chExt cx="3202542" cy="161549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4392" y="891220"/>
              <a:ext cx="3202542" cy="1615492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31" name="Rectangle 30"/>
            <p:cNvSpPr/>
            <p:nvPr/>
          </p:nvSpPr>
          <p:spPr>
            <a:xfrm>
              <a:off x="8416864" y="1197843"/>
              <a:ext cx="1829641" cy="33855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全ラ</a:t>
              </a:r>
              <a:r>
                <a:rPr lang="ja-JP" altLang="en-US" sz="1600" dirty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イ</a:t>
              </a:r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ン能率</a:t>
              </a:r>
              <a:endParaRPr lang="en-US" altLang="ja-JP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94290" y="2895538"/>
            <a:ext cx="3771901" cy="1902699"/>
            <a:chOff x="4434975" y="3458179"/>
            <a:chExt cx="3771901" cy="190269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34975" y="3458179"/>
              <a:ext cx="3771901" cy="1902699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30" name="Rectangle 29"/>
            <p:cNvSpPr/>
            <p:nvPr/>
          </p:nvSpPr>
          <p:spPr>
            <a:xfrm>
              <a:off x="4548455" y="4125730"/>
              <a:ext cx="2070378" cy="33855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ライン別ロスタイム</a:t>
              </a:r>
              <a:endParaRPr lang="en-US" altLang="ja-JP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438649" y="4276541"/>
            <a:ext cx="3314701" cy="1660284"/>
            <a:chOff x="6337411" y="3967091"/>
            <a:chExt cx="3314701" cy="166028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37411" y="3967091"/>
              <a:ext cx="3314701" cy="1660284"/>
            </a:xfrm>
            <a:prstGeom prst="rect">
              <a:avLst/>
            </a:prstGeom>
          </p:spPr>
        </p:pic>
        <p:sp>
          <p:nvSpPr>
            <p:cNvPr id="27" name="Rectangle 26"/>
            <p:cNvSpPr/>
            <p:nvPr/>
          </p:nvSpPr>
          <p:spPr>
            <a:xfrm>
              <a:off x="6647269" y="4199123"/>
              <a:ext cx="2218356" cy="33855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全ラインロスタイム</a:t>
              </a:r>
              <a:endParaRPr lang="en-US" altLang="ja-JP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7277205" y="772798"/>
            <a:ext cx="4406069" cy="2599778"/>
            <a:chOff x="6751974" y="823337"/>
            <a:chExt cx="3352801" cy="18401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51974" y="823337"/>
              <a:ext cx="3352801" cy="1840169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sp>
          <p:nvSpPr>
            <p:cNvPr id="34" name="Rectangle 33"/>
            <p:cNvSpPr/>
            <p:nvPr/>
          </p:nvSpPr>
          <p:spPr>
            <a:xfrm>
              <a:off x="7047076" y="1200729"/>
              <a:ext cx="1829641" cy="338554"/>
            </a:xfrm>
            <a:prstGeom prst="rect">
              <a:avLst/>
            </a:prstGeom>
            <a:noFill/>
            <a:effectLst>
              <a:glow rad="101600">
                <a:schemeClr val="tx1">
                  <a:lumMod val="95000"/>
                  <a:lumOff val="5000"/>
                  <a:alpha val="60000"/>
                </a:schemeClr>
              </a:glow>
            </a:effectLst>
          </p:spPr>
          <p:txBody>
            <a:bodyPr wrap="square" lIns="91440" tIns="45720" rIns="91440" bIns="45720">
              <a:spAutoFit/>
            </a:bodyPr>
            <a:lstStyle/>
            <a:p>
              <a:r>
                <a:rPr lang="ja-JP" altLang="en-US" sz="1600" dirty="0" smtClean="0">
                  <a:ln w="0"/>
                  <a:solidFill>
                    <a:schemeClr val="bg1"/>
                  </a:solidFill>
                  <a:effectLst>
                    <a:glow rad="139700">
                      <a:schemeClr val="tx1">
                        <a:alpha val="40000"/>
                      </a:schemeClr>
                    </a:glow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ea typeface="HGPSoeiKakugothicUB" panose="020B0900000000000000"/>
                </a:rPr>
                <a:t>生産進度情報’</a:t>
              </a:r>
              <a:endParaRPr lang="en-US" altLang="ja-JP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 flipV="1">
            <a:off x="5385149" y="1571879"/>
            <a:ext cx="2129757" cy="71970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2055623" y="2262317"/>
            <a:ext cx="3366967" cy="97849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5396155" y="2285736"/>
            <a:ext cx="26435" cy="122563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4234" y="1953450"/>
            <a:ext cx="2968039" cy="23241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3" name="Rectangle 42"/>
          <p:cNvSpPr/>
          <p:nvPr/>
        </p:nvSpPr>
        <p:spPr>
          <a:xfrm>
            <a:off x="8462091" y="2390400"/>
            <a:ext cx="182964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ライ</a:t>
            </a:r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ン別要員情報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4906" y="3908772"/>
            <a:ext cx="4407836" cy="90459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8804003" y="4309466"/>
            <a:ext cx="1829641" cy="338554"/>
          </a:xfrm>
          <a:prstGeom prst="rect">
            <a:avLst/>
          </a:prstGeom>
          <a:noFill/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ja-JP" altLang="en-US" sz="1600" dirty="0" smtClean="0">
                <a:ln w="0"/>
                <a:solidFill>
                  <a:schemeClr val="bg1"/>
                </a:solidFill>
                <a:effectLst>
                  <a:glow rad="139700">
                    <a:schemeClr val="tx1"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HGPSoeiKakugothicUB" panose="020B0900000000000000"/>
              </a:rPr>
              <a:t>作業者異動情報</a:t>
            </a:r>
            <a:endParaRPr lang="en-US" altLang="ja-JP" sz="1600" dirty="0">
              <a:ln w="0"/>
              <a:solidFill>
                <a:schemeClr val="bg1"/>
              </a:solidFill>
              <a:effectLst>
                <a:glow rad="139700">
                  <a:schemeClr val="tx1">
                    <a:alpha val="40000"/>
                  </a:schemeClr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HGPSoeiKakugothicUB" panose="020B090000000000000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422590" y="2267175"/>
            <a:ext cx="2882915" cy="27070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460031" y="2314778"/>
            <a:ext cx="3329526" cy="209353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2054" y="726257"/>
            <a:ext cx="1655954" cy="4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画像" ma:contentTypeID="0x0101020047B0DE42EAE93943BB066DD6D511A1E3" ma:contentTypeVersion="6" ma:contentTypeDescription="イメージまたは写真をアップロードします。" ma:contentTypeScope="" ma:versionID="cc12d4944dd3dec0bc4c63f7682070ac">
  <xsd:schema xmlns:xsd="http://www.w3.org/2001/XMLSchema" xmlns:xs="http://www.w3.org/2001/XMLSchema" xmlns:p="http://schemas.microsoft.com/office/2006/metadata/properties" xmlns:ns1="http://schemas.microsoft.com/sharepoint/v3" xmlns:ns2="a0f414c1-323d-4fb4-b70f-e172d1937ccc" xmlns:ns3="065b1e41-7228-440a-a97d-4aeb021d35f9" targetNamespace="http://schemas.microsoft.com/office/2006/metadata/properties" ma:root="true" ma:fieldsID="ae17961c68d857e62c69a9b19f8db540" ns1:_="" ns2:_="" ns3:_="">
    <xsd:import namespace="http://schemas.microsoft.com/sharepoint/v3"/>
    <xsd:import namespace="a0f414c1-323d-4fb4-b70f-e172d1937ccc"/>
    <xsd:import namespace="065b1e41-7228-440a-a97d-4aeb021d35f9"/>
    <xsd:element name="properties">
      <xsd:complexType>
        <xsd:sequence>
          <xsd:element name="documentManagement">
            <xsd:complexType>
              <xsd:all>
                <xsd:element ref="ns1:ImageWidth" minOccurs="0"/>
                <xsd:element ref="ns1:ImageHeight" minOccurs="0"/>
                <xsd:element ref="ns1:ImageCreateDate" minOccurs="0"/>
                <xsd:element ref="ns1:Description" minOccurs="0"/>
                <xsd:element ref="ns1:ThumbnailExists" minOccurs="0"/>
                <xsd:element ref="ns1:PreviewExists" minOccurs="0"/>
                <xsd:element ref="ns1:AlternateThumbnailUrl" minOccurs="0"/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ImageWidth" ma:index="11" nillable="true" ma:displayName="画像の幅" ma:internalName="ImageWidth" ma:readOnly="true">
      <xsd:simpleType>
        <xsd:restriction base="dms:Unknown"/>
      </xsd:simpleType>
    </xsd:element>
    <xsd:element name="ImageHeight" ma:index="12" nillable="true" ma:displayName="画像の高さ" ma:internalName="ImageHeight" ma:readOnly="true">
      <xsd:simpleType>
        <xsd:restriction base="dms:Unknown"/>
      </xsd:simpleType>
    </xsd:element>
    <xsd:element name="ImageCreateDate" ma:index="13" nillable="true" ma:displayName="画像の作成日" ma:format="DateTime" ma:hidden="true" ma:internalName="ImageCreateDate">
      <xsd:simpleType>
        <xsd:restriction base="dms:DateTime"/>
      </xsd:simpleType>
    </xsd:element>
    <xsd:element name="Description" ma:index="14" nillable="true" ma:displayName="説明" ma:description="イメージの代替テキストとして使用されます。" ma:hidden="true" ma:internalName="Description">
      <xsd:simpleType>
        <xsd:restriction base="dms:Note">
          <xsd:maxLength value="255"/>
        </xsd:restriction>
      </xsd:simpleType>
    </xsd:element>
    <xsd:element name="ThumbnailExists" ma:index="23" nillable="true" ma:displayName="サムネイルあり" ma:default="FALSE" ma:hidden="true" ma:internalName="ThumbnailExists" ma:readOnly="true">
      <xsd:simpleType>
        <xsd:restriction base="dms:Boolean"/>
      </xsd:simpleType>
    </xsd:element>
    <xsd:element name="PreviewExists" ma:index="24" nillable="true" ma:displayName="プレビューあり" ma:default="FALSE" ma:hidden="true" ma:internalName="PreviewExists" ma:readOnly="true">
      <xsd:simpleType>
        <xsd:restriction base="dms:Boolean"/>
      </xsd:simpleType>
    </xsd:element>
    <xsd:element name="AlternateThumbnailUrl" ma:index="25" nillable="true" ma:displayName="プレビュー イメージの URL" ma:format="Image" ma:hidden="true" ma:internalName="AlternateThumbnail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f414c1-323d-4fb4-b70f-e172d1937ccc" elementFormDefault="qualified">
    <xsd:import namespace="http://schemas.microsoft.com/office/2006/documentManagement/types"/>
    <xsd:import namespace="http://schemas.microsoft.com/office/infopath/2007/PartnerControls"/>
    <xsd:element name="SharedWithUsers" ma:index="26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5b1e41-7228-440a-a97d-4aeb021d35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3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31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8" ma:displayName="タイトル"/>
        <xsd:element ref="dc:subject" minOccurs="0" maxOccurs="1"/>
        <xsd:element ref="dc:description" minOccurs="0" maxOccurs="1"/>
        <xsd:element name="keywords" minOccurs="0" maxOccurs="1" type="xsd:string" ma:index="20" ma:displayName="キーワード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lternateThumbnailUrl xmlns="http://schemas.microsoft.com/sharepoint/v3">
      <Url xsi:nil="true"/>
      <Description xsi:nil="true"/>
    </AlternateThumbnailUrl>
    <Description xmlns="http://schemas.microsoft.com/sharepoint/v3" xsi:nil="true"/>
    <ImageCreate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C11F3E-7F42-49C9-8DE1-FFA643408C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0f414c1-323d-4fb4-b70f-e172d1937ccc"/>
    <ds:schemaRef ds:uri="065b1e41-7228-440a-a97d-4aeb021d35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C5CE9A-A1D6-4BA9-BF8E-8134DC528155}">
  <ds:schemaRefs>
    <ds:schemaRef ds:uri="a0f414c1-323d-4fb4-b70f-e172d1937ccc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  <ds:schemaRef ds:uri="065b1e41-7228-440a-a97d-4aeb021d35f9"/>
    <ds:schemaRef ds:uri="http://schemas.microsoft.com/sharepoint/v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A22BD2D-81DE-48E1-8FA8-1170B1F55E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10444</TotalTime>
  <Words>3014</Words>
  <Application>Microsoft Office PowerPoint</Application>
  <PresentationFormat>Widescreen</PresentationFormat>
  <Paragraphs>309</Paragraphs>
  <Slides>29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HGP創英角ｺﾞｼｯｸUB</vt:lpstr>
      <vt:lpstr>HGP創英角ｺﾞｼｯｸUB</vt:lpstr>
      <vt:lpstr>メイリオ</vt:lpstr>
      <vt:lpstr>Meiryo UI</vt:lpstr>
      <vt:lpstr>ＭＳ Ｐゴシック</vt:lpstr>
      <vt:lpstr>Arial</vt:lpstr>
      <vt:lpstr>Calibri</vt:lpstr>
      <vt:lpstr>ホワイト</vt:lpstr>
      <vt:lpstr>PT.YMPI デジタルトランスフォーメーションによる工場業務効率化</vt:lpstr>
      <vt:lpstr>１．改善テーマ</vt:lpstr>
      <vt:lpstr>２．改善計画</vt:lpstr>
      <vt:lpstr>材料＆完成品のＩＴ化</vt:lpstr>
      <vt:lpstr>１．物流のIT化（完成品在庫・工場出荷をリアルタイムに可視化） 　</vt:lpstr>
      <vt:lpstr>２．購買のIT化（ベンダー出荷・工場入荷をリアルタイムに可視化） 　</vt:lpstr>
      <vt:lpstr>３．購買のIT化 （ピッキング進捗をリアルタイムに可視化）　</vt:lpstr>
      <vt:lpstr>生産進捗のＩＴ化</vt:lpstr>
      <vt:lpstr>１．生産のIT化（人工程をリアルタイムに可視化） 　</vt:lpstr>
      <vt:lpstr>２．生産課のIT化（機械工程をリアルタイムに可視化）</vt:lpstr>
      <vt:lpstr>３．生産管理のIT化（生産進捗をリアルタイムに可視化）</vt:lpstr>
      <vt:lpstr>構内物流のＩＴ化</vt:lpstr>
      <vt:lpstr>１．生産課・購買課の合同IT化 （搬送チームの統括）</vt:lpstr>
      <vt:lpstr>２．生産課のIT化（ピッキング・生産進度と構内物流の同期化）</vt:lpstr>
      <vt:lpstr>３．生産のIT化  （搬送作業稼働率をリアルタイムに可視化）</vt:lpstr>
      <vt:lpstr>４．生産の改善（完成品搬送経路の最適化）</vt:lpstr>
      <vt:lpstr>生産支援のＩＴ化</vt:lpstr>
      <vt:lpstr>１．品質保証課のIT化（出荷検査をリアルタイムに可視化）</vt:lpstr>
      <vt:lpstr>２．生産技術課のIT化（製品情報・開発ステージを電子化・共有化） </vt:lpstr>
      <vt:lpstr>３．保全のIT化（保全活動をリアルタイムに可視化）　</vt:lpstr>
      <vt:lpstr>４．経理のIT化 （経費・間材・補助材の予実績を可視化）　</vt:lpstr>
      <vt:lpstr>５．総務人事のIT化（勤怠・産業・交代情報をリアルタイムに可視化）　</vt:lpstr>
      <vt:lpstr>６．MISのIT改善　（IT資産管理の可視化）</vt:lpstr>
      <vt:lpstr>完成品出向実績のＩｏＴ 化</vt:lpstr>
      <vt:lpstr>１．MISのIT改善　（コード集約＆データ収集の無人化）</vt:lpstr>
      <vt:lpstr>改善効果</vt:lpstr>
      <vt:lpstr>１．改善効果（納期遵守工場）</vt:lpstr>
      <vt:lpstr>２．改善効果見込み金額</vt:lpstr>
      <vt:lpstr>TERIMA KASIH</vt:lpstr>
    </vt:vector>
  </TitlesOfParts>
  <Company>ヤマハ株式会社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経営企画部</dc:creator>
  <cp:keywords/>
  <cp:lastModifiedBy>Aditya Agassi</cp:lastModifiedBy>
  <cp:revision>858</cp:revision>
  <cp:lastPrinted>2015-09-01T12:13:17Z</cp:lastPrinted>
  <dcterms:created xsi:type="dcterms:W3CDTF">2015-08-21T03:47:10Z</dcterms:created>
  <dcterms:modified xsi:type="dcterms:W3CDTF">2019-02-15T00:38:35Z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0x0101020047B0DE42EAE93943BB066DD6D511A1E3</vt:lpwstr>
  </property>
</Properties>
</file>